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4" r:id="rId1"/>
  </p:sldMasterIdLst>
  <p:notesMasterIdLst>
    <p:notesMasterId r:id="rId25"/>
  </p:notesMasterIdLst>
  <p:handoutMasterIdLst>
    <p:handoutMasterId r:id="rId26"/>
  </p:handoutMasterIdLst>
  <p:sldIdLst>
    <p:sldId id="256" r:id="rId2"/>
    <p:sldId id="331" r:id="rId3"/>
    <p:sldId id="333" r:id="rId4"/>
    <p:sldId id="367" r:id="rId5"/>
    <p:sldId id="351" r:id="rId6"/>
    <p:sldId id="338" r:id="rId7"/>
    <p:sldId id="337" r:id="rId8"/>
    <p:sldId id="340" r:id="rId9"/>
    <p:sldId id="341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66" r:id="rId19"/>
    <p:sldId id="301" r:id="rId20"/>
    <p:sldId id="302" r:id="rId21"/>
    <p:sldId id="305" r:id="rId22"/>
    <p:sldId id="310" r:id="rId23"/>
    <p:sldId id="306" r:id="rId24"/>
  </p:sldIdLst>
  <p:sldSz cx="9144000" cy="6858000" type="screen4x3"/>
  <p:notesSz cx="6662738" cy="9926638"/>
  <p:custDataLst>
    <p:tags r:id="rId27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00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000000"/>
    <a:srgbClr val="FFC301"/>
    <a:srgbClr val="6699FF"/>
    <a:srgbClr val="66CCFF"/>
    <a:srgbClr val="990033"/>
    <a:srgbClr val="660066"/>
    <a:srgbClr val="FFFF00"/>
    <a:srgbClr val="00D400"/>
    <a:srgbClr val="FF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15" autoAdjust="0"/>
    <p:restoredTop sz="80923" autoAdjust="0"/>
  </p:normalViewPr>
  <p:slideViewPr>
    <p:cSldViewPr>
      <p:cViewPr varScale="1">
        <p:scale>
          <a:sx n="95" d="100"/>
          <a:sy n="95" d="100"/>
        </p:scale>
        <p:origin x="-86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2130" y="-102"/>
      </p:cViewPr>
      <p:guideLst>
        <p:guide orient="horz" pos="3126"/>
        <p:guide pos="209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9.xml"/><Relationship Id="rId3" Type="http://schemas.openxmlformats.org/officeDocument/2006/relationships/slide" Target="slides/slide3.xml"/><Relationship Id="rId7" Type="http://schemas.openxmlformats.org/officeDocument/2006/relationships/slide" Target="slides/slide9.xml"/><Relationship Id="rId12" Type="http://schemas.openxmlformats.org/officeDocument/2006/relationships/slide" Target="slides/slide23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8.xml"/><Relationship Id="rId11" Type="http://schemas.openxmlformats.org/officeDocument/2006/relationships/slide" Target="slides/slide22.xml"/><Relationship Id="rId5" Type="http://schemas.openxmlformats.org/officeDocument/2006/relationships/slide" Target="slides/slide7.xml"/><Relationship Id="rId10" Type="http://schemas.openxmlformats.org/officeDocument/2006/relationships/slide" Target="slides/slide21.xml"/><Relationship Id="rId4" Type="http://schemas.openxmlformats.org/officeDocument/2006/relationships/slide" Target="slides/slide6.xml"/><Relationship Id="rId9" Type="http://schemas.openxmlformats.org/officeDocument/2006/relationships/slide" Target="slides/slide2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5075" y="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5075" y="942975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fld id="{5939C485-81B3-4A6E-B748-06B7297D29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5075" y="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0900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8473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5075" y="9429750"/>
            <a:ext cx="28876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fld id="{48637167-F686-4071-BA02-3007FB210CA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060BD5-59EF-425A-A995-4FA9DB81B8D6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637167-F686-4071-BA02-3007FB210CA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C21630-E7DB-423A-B89A-02459C96ED95}" type="slidenum">
              <a:rPr lang="en-US" smtClean="0"/>
              <a:pPr/>
              <a:t>19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6160D3-5C5F-4BF3-9EE8-BC2E377FD723}" type="slidenum">
              <a:rPr lang="en-US" smtClean="0"/>
              <a:pPr/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53B5CA-8C57-44F1-9139-374E7FE306A4}" type="slidenum">
              <a:rPr lang="en-US" smtClean="0"/>
              <a:pPr/>
              <a:t>21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endParaRPr lang="sv-SE" dirty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CF93DD-6171-423F-9C8B-D7D4CC66314E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79B9CD-A513-45DD-8897-B7F6A431D83E}" type="slidenum">
              <a:rPr lang="en-US" smtClean="0">
                <a:latin typeface="Times"/>
              </a:rPr>
              <a:pPr/>
              <a:t>2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/>
            </a:endParaRPr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246A2D-A6CD-4304-B6BD-5B6A2B30E11D}" type="slidenum">
              <a:rPr lang="en-US" smtClean="0">
                <a:latin typeface="Times"/>
              </a:rPr>
              <a:pPr/>
              <a:t>3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637167-F686-4071-BA02-3007FB210CA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  <a:defRPr/>
            </a:pPr>
            <a:endParaRPr lang="sv-SE" dirty="0" smtClean="0">
              <a:latin typeface="Times"/>
            </a:endParaRPr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20F4FF-CE4A-4C19-9377-50F7EA71CBB3}" type="slidenum">
              <a:rPr lang="en-US" smtClean="0">
                <a:latin typeface="Times"/>
              </a:rPr>
              <a:pPr/>
              <a:t>6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C430EC-BE26-4CC3-9184-FB871ACF912D}" type="slidenum">
              <a:rPr lang="en-US" smtClean="0">
                <a:latin typeface="Times"/>
              </a:rPr>
              <a:pPr/>
              <a:t>7</a:t>
            </a:fld>
            <a:endParaRPr lang="en-US" smtClean="0">
              <a:latin typeface="Times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b="0" dirty="0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z="1100" dirty="0" smtClean="0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62191D-E840-47FB-A48E-8B49D5C23A8F}" type="slidenum">
              <a:rPr lang="en-US" smtClean="0">
                <a:latin typeface="Times"/>
              </a:rPr>
              <a:pPr/>
              <a:t>8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z="1100" dirty="0" smtClean="0">
              <a:latin typeface="Times"/>
            </a:endParaRP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5BE6CE-4B5F-4A4A-9FAC-BABF6E5C0FC8}" type="slidenum">
              <a:rPr lang="en-US" smtClean="0">
                <a:latin typeface="Times"/>
              </a:rPr>
              <a:pPr/>
              <a:t>9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36745D-632D-4514-A297-B2375A602720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0900" y="744538"/>
            <a:ext cx="4962525" cy="3722687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0" y="4716463"/>
            <a:ext cx="4884738" cy="4465637"/>
          </a:xfrm>
          <a:noFill/>
          <a:ln w="9525"/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 descr="process manage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2950" y="4700588"/>
            <a:ext cx="2482850" cy="166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2557463"/>
            <a:ext cx="8059738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>
              <a:latin typeface="Arial" pitchFamily="34" charset="0"/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952625" y="0"/>
            <a:ext cx="0" cy="343693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>
              <a:latin typeface="Arial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084888" y="6602413"/>
            <a:ext cx="21383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>
            <a:spAutoFit/>
          </a:bodyPr>
          <a:lstStyle/>
          <a:p>
            <a:pPr algn="l">
              <a:defRPr/>
            </a:pPr>
            <a:r>
              <a:rPr lang="sv-SE" sz="800" i="1">
                <a:solidFill>
                  <a:schemeClr val="tx1"/>
                </a:solidFill>
                <a:latin typeface="Arial" pitchFamily="34" charset="0"/>
              </a:rPr>
              <a:t>Rosemount Tank Radar AB Confidential</a:t>
            </a:r>
            <a:endParaRPr lang="en-US" sz="800" i="1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7" name="Picture 7" descr="Rosemount_Tank_Gauging_blu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5570538"/>
            <a:ext cx="1770062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 descr="raptor logo 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4075" y="981075"/>
            <a:ext cx="549910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692400"/>
            <a:ext cx="5575300" cy="16510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E8F1F6-C643-4147-8935-564E4EB1481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9425" y="406400"/>
            <a:ext cx="2085975" cy="5346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406400"/>
            <a:ext cx="6105525" cy="5346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B30C0C-5524-47D5-88AF-DE2B0C3576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406400"/>
            <a:ext cx="7594600" cy="723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9650" y="1206500"/>
            <a:ext cx="4095750" cy="4546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EE728A-F299-4450-A6CA-12288B53001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406400"/>
            <a:ext cx="7594600" cy="723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19650" y="1206500"/>
            <a:ext cx="4095750" cy="219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19650" y="3556000"/>
            <a:ext cx="4095750" cy="219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14B6EF-CA85-412E-AC6C-1BAC54645A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462" y="0"/>
            <a:ext cx="6119942" cy="6921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8473" y="765176"/>
            <a:ext cx="4357986" cy="2874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07181" y="765176"/>
            <a:ext cx="4357985" cy="2874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108473" y="3792538"/>
            <a:ext cx="8856693" cy="2876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ECC51-C828-40F3-80B9-C2047E3968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CB822-BD69-492D-A19B-DC15315A6B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9650" y="1206500"/>
            <a:ext cx="409575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2A3FDE-3DCF-4E64-BFFE-E6C158678F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3CEFA3-06C4-4204-9AEF-611CAB27FD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56E15B-ED0C-45AF-86E6-2B89D37A32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DAB8B4-0991-4961-A195-6A836ABF93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D0D989-1E79-4311-B20A-3967BB71754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sv-S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9FBC1-8180-4C11-89BF-F96AB48682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ocess management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156450" y="5519738"/>
            <a:ext cx="1746250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6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84200" y="406400"/>
            <a:ext cx="75946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206500"/>
            <a:ext cx="8343900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3669" name="Line 5"/>
          <p:cNvSpPr>
            <a:spLocks noChangeShapeType="1"/>
          </p:cNvSpPr>
          <p:nvPr/>
        </p:nvSpPr>
        <p:spPr bwMode="auto">
          <a:xfrm flipV="1">
            <a:off x="469900" y="0"/>
            <a:ext cx="0" cy="60579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>
              <a:latin typeface="Arial" pitchFamily="34" charset="0"/>
            </a:endParaRPr>
          </a:p>
        </p:txBody>
      </p:sp>
      <p:sp>
        <p:nvSpPr>
          <p:cNvPr id="113670" name="Line 6"/>
          <p:cNvSpPr>
            <a:spLocks noChangeShapeType="1"/>
          </p:cNvSpPr>
          <p:nvPr/>
        </p:nvSpPr>
        <p:spPr bwMode="auto">
          <a:xfrm>
            <a:off x="0" y="1087438"/>
            <a:ext cx="87249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>
              <a:latin typeface="Arial" pitchFamily="34" charset="0"/>
            </a:endParaRPr>
          </a:p>
        </p:txBody>
      </p:sp>
      <p:sp>
        <p:nvSpPr>
          <p:cNvPr id="113671" name="Rectangle 7"/>
          <p:cNvSpPr>
            <a:spLocks noChangeArrowheads="1"/>
          </p:cNvSpPr>
          <p:nvPr/>
        </p:nvSpPr>
        <p:spPr bwMode="auto">
          <a:xfrm>
            <a:off x="403225" y="6400800"/>
            <a:ext cx="1392238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85000"/>
              </a:lnSpc>
              <a:defRPr/>
            </a:pPr>
            <a:r>
              <a:rPr lang="en-US" sz="1000" dirty="0">
                <a:solidFill>
                  <a:schemeClr val="bg1"/>
                </a:solidFill>
                <a:latin typeface="Arial" pitchFamily="34" charset="0"/>
              </a:rPr>
              <a:t>[File Name or Event]</a:t>
            </a:r>
          </a:p>
          <a:p>
            <a:pPr algn="l">
              <a:lnSpc>
                <a:spcPct val="85000"/>
              </a:lnSpc>
              <a:defRPr/>
            </a:pPr>
            <a:r>
              <a:rPr lang="en-US" sz="1000" dirty="0">
                <a:solidFill>
                  <a:schemeClr val="bg1"/>
                </a:solidFill>
                <a:latin typeface="Arial" pitchFamily="34" charset="0"/>
              </a:rPr>
              <a:t>Emerson Confidential</a:t>
            </a:r>
          </a:p>
          <a:p>
            <a:pPr algn="l">
              <a:lnSpc>
                <a:spcPct val="85000"/>
              </a:lnSpc>
              <a:defRPr/>
            </a:pPr>
            <a:r>
              <a:rPr lang="en-US" sz="1000" dirty="0">
                <a:solidFill>
                  <a:schemeClr val="bg1"/>
                </a:solidFill>
                <a:latin typeface="Arial" pitchFamily="34" charset="0"/>
              </a:rPr>
              <a:t>27-Jun-01, Slide </a:t>
            </a:r>
            <a:fld id="{A20FF131-4A6D-46A3-A801-7DD4E727B95F}" type="slidenum">
              <a:rPr lang="en-US" sz="1000">
                <a:solidFill>
                  <a:schemeClr val="bg1"/>
                </a:solidFill>
                <a:latin typeface="Arial" pitchFamily="34" charset="0"/>
              </a:rPr>
              <a:pPr algn="l">
                <a:lnSpc>
                  <a:spcPct val="85000"/>
                </a:lnSpc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13672" name="Text Box 8"/>
          <p:cNvSpPr txBox="1">
            <a:spLocks noChangeArrowheads="1"/>
          </p:cNvSpPr>
          <p:nvPr/>
        </p:nvSpPr>
        <p:spPr bwMode="auto">
          <a:xfrm>
            <a:off x="7300913" y="6683375"/>
            <a:ext cx="1519237" cy="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>
              <a:defRPr/>
            </a:pPr>
            <a:r>
              <a:rPr lang="sv-SE" sz="600" i="1">
                <a:solidFill>
                  <a:schemeClr val="tx1"/>
                </a:solidFill>
                <a:latin typeface="Arial" pitchFamily="34" charset="0"/>
              </a:rPr>
              <a:t>Rosemount Tank Radar AB Confidential</a:t>
            </a:r>
            <a:endParaRPr lang="en-US" sz="600" i="1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1367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11863" y="6683375"/>
            <a:ext cx="936625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6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367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8313" y="6683375"/>
            <a:ext cx="5543550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6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367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681788"/>
            <a:ext cx="217488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6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8CFAF813-7579-457F-8759-FE152BAF92E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3676" name="NumberOfPages"/>
          <p:cNvSpPr txBox="1">
            <a:spLocks noChangeArrowheads="1"/>
          </p:cNvSpPr>
          <p:nvPr/>
        </p:nvSpPr>
        <p:spPr bwMode="auto">
          <a:xfrm>
            <a:off x="8845550" y="6681788"/>
            <a:ext cx="244475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>
              <a:spcBef>
                <a:spcPct val="50000"/>
              </a:spcBef>
              <a:defRPr/>
            </a:pPr>
            <a:endParaRPr lang="sv-SE" sz="60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9229" name="Picture 13" descr="Rosemount_Tank_Gauging_blue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11188" y="6130925"/>
            <a:ext cx="1235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14" descr="raptor logo jpg"/>
          <p:cNvPicPr>
            <a:picLocks noChangeAspect="1" noChangeArrowheads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948488" y="333375"/>
            <a:ext cx="18002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  <p:sldLayoutId id="2147484200" r:id="rId12"/>
    <p:sldLayoutId id="2147484201" r:id="rId13"/>
    <p:sldLayoutId id="2147484202" r:id="rId14"/>
  </p:sldLayoutIdLst>
  <p:transition/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SzPct val="60000"/>
        <a:buFont typeface="Wingdings" pitchFamily="2" charset="2"/>
        <a:buChar char="l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9300" indent="-2921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–"/>
        <a:defRPr sz="2400">
          <a:solidFill>
            <a:srgbClr val="000000"/>
          </a:solidFill>
          <a:latin typeface="+mn-lt"/>
        </a:defRPr>
      </a:lvl2pPr>
      <a:lvl3pPr marL="10922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•"/>
        <a:defRPr sz="2000">
          <a:solidFill>
            <a:srgbClr val="000000"/>
          </a:solidFill>
          <a:latin typeface="+mn-lt"/>
        </a:defRPr>
      </a:lvl3pPr>
      <a:lvl4pPr marL="14351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–"/>
        <a:defRPr>
          <a:solidFill>
            <a:srgbClr val="000000"/>
          </a:solidFill>
          <a:latin typeface="+mn-lt"/>
        </a:defRPr>
      </a:lvl4pPr>
      <a:lvl5pPr marL="17780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5pPr>
      <a:lvl6pPr marL="2235200" indent="-228600" algn="l" rtl="0" fontAlgn="base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692400" indent="-228600" algn="l" rtl="0" fontAlgn="base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149600" indent="-228600" algn="l" rtl="0" fontAlgn="base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606800" indent="-228600" algn="l" rtl="0" fontAlgn="base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emersonprocess.com/en-US/brands/rosemounttankgauging/products/rapto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5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692400"/>
            <a:ext cx="5575300" cy="8255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Rosemount PRO Radar Tank Gauge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</p:txBody>
      </p:sp>
      <p:pic>
        <p:nvPicPr>
          <p:cNvPr id="4" name="Picture 3" descr="http://www2.emersonprocess.com/en-US/brands/rosemounttankgauging/PublishingImages/01_startframe_pic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275" y="3626148"/>
            <a:ext cx="5292725" cy="1243012"/>
          </a:xfrm>
          <a:prstGeom prst="rect">
            <a:avLst/>
          </a:prstGeom>
          <a:solidFill>
            <a:schemeClr val="accent1">
              <a:alpha val="29019"/>
            </a:schemeClr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6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electronics</a:t>
            </a:r>
          </a:p>
        </p:txBody>
      </p:sp>
      <p:sp>
        <p:nvSpPr>
          <p:cNvPr id="454665" name="Rectangle 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Two versions of THE in PRO gauge</a:t>
            </a:r>
          </a:p>
          <a:p>
            <a:r>
              <a:rPr lang="en-GB" dirty="0" smtClean="0"/>
              <a:t>	RTG40	             RTG40B, 2002 -&gt;</a:t>
            </a:r>
            <a:endParaRPr lang="sv-SE" dirty="0" smtClean="0"/>
          </a:p>
        </p:txBody>
      </p:sp>
      <p:pic>
        <p:nvPicPr>
          <p:cNvPr id="12" name="Picture 13" descr="TH40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81087" y="2319958"/>
            <a:ext cx="2507247" cy="3485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4" descr="TH4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2564904"/>
            <a:ext cx="3856806" cy="28290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ro_itg_para__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4288" y="1196752"/>
            <a:ext cx="1520629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261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Features of RTG40B</a:t>
            </a:r>
          </a:p>
        </p:txBody>
      </p:sp>
      <p:sp>
        <p:nvSpPr>
          <p:cNvPr id="3481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2000" dirty="0" smtClean="0"/>
              <a:t>Increased temperature stability.</a:t>
            </a:r>
          </a:p>
          <a:p>
            <a:pPr lvl="1"/>
            <a:r>
              <a:rPr lang="sv-SE" sz="1800" dirty="0" smtClean="0"/>
              <a:t>Better than ±2 ppm/°K</a:t>
            </a:r>
          </a:p>
          <a:p>
            <a:r>
              <a:rPr lang="sv-SE" sz="2000" dirty="0" smtClean="0"/>
              <a:t>Increased instrument accuracy </a:t>
            </a:r>
          </a:p>
          <a:p>
            <a:r>
              <a:rPr lang="sv-SE" sz="2000" dirty="0" smtClean="0"/>
              <a:t>New  power supply with ultra wide input range </a:t>
            </a:r>
            <a:br>
              <a:rPr lang="sv-SE" sz="2000" dirty="0" smtClean="0"/>
            </a:br>
            <a:r>
              <a:rPr lang="sv-SE" sz="2000" dirty="0" smtClean="0"/>
              <a:t>24-260 Volt DC or AC (only one version).</a:t>
            </a:r>
          </a:p>
          <a:p>
            <a:r>
              <a:rPr lang="sv-SE" sz="2000" dirty="0" smtClean="0"/>
              <a:t>Increased measuring speed, 10Hz as default, adjustable up to 20Hz for shorter ranges.</a:t>
            </a:r>
          </a:p>
          <a:p>
            <a:r>
              <a:rPr lang="sv-SE" sz="2000" dirty="0" smtClean="0"/>
              <a:t>Built in Intrinsically safe active or passive </a:t>
            </a:r>
            <a:br>
              <a:rPr lang="sv-SE" sz="2000" dirty="0" smtClean="0"/>
            </a:br>
            <a:r>
              <a:rPr lang="sv-SE" sz="2000" dirty="0" smtClean="0"/>
              <a:t>4-20mA HART output, always included.</a:t>
            </a:r>
          </a:p>
          <a:p>
            <a:r>
              <a:rPr lang="sv-SE" sz="2000" dirty="0" smtClean="0"/>
              <a:t>Built in Intrinsically safe display interface, always included. </a:t>
            </a:r>
          </a:p>
          <a:p>
            <a:pPr lvl="1"/>
            <a:r>
              <a:rPr lang="sv-SE" sz="1800" dirty="0" smtClean="0"/>
              <a:t>New intelligent 2210 Display Unit, replaces RDU40.</a:t>
            </a:r>
          </a:p>
          <a:p>
            <a:r>
              <a:rPr lang="sv-SE" sz="2000" dirty="0" smtClean="0"/>
              <a:t>Fast reprogramming and configuration with high speed communication (38400 baud) via the sensor bus.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</a:t>
            </a:r>
          </a:p>
        </p:txBody>
      </p:sp>
      <p:pic>
        <p:nvPicPr>
          <p:cNvPr id="35843" name="Picture 3" descr="THE-left-0029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8926" y="1122364"/>
            <a:ext cx="5791590" cy="487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440452" y="1600200"/>
            <a:ext cx="15244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2000" b="1" dirty="0">
                <a:solidFill>
                  <a:schemeClr val="tx1"/>
                </a:solidFill>
                <a:latin typeface="+mn-lt"/>
              </a:rPr>
              <a:t>TA 43</a:t>
            </a:r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>
            <a:off x="1372040" y="1905000"/>
            <a:ext cx="2056594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440452" y="2971800"/>
            <a:ext cx="15244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2000" b="1">
                <a:solidFill>
                  <a:schemeClr val="tx1"/>
                </a:solidFill>
                <a:latin typeface="+mn-lt"/>
              </a:rPr>
              <a:t>TGE</a:t>
            </a:r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1191445" y="3230564"/>
            <a:ext cx="932283" cy="1984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5848" name="Text Box 8"/>
          <p:cNvSpPr txBox="1">
            <a:spLocks noChangeArrowheads="1"/>
          </p:cNvSpPr>
          <p:nvPr/>
        </p:nvSpPr>
        <p:spPr bwMode="auto">
          <a:xfrm>
            <a:off x="440452" y="4724400"/>
            <a:ext cx="15244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2000" b="1" dirty="0">
                <a:solidFill>
                  <a:schemeClr val="tx1"/>
                </a:solidFill>
                <a:latin typeface="+mn-lt"/>
              </a:rPr>
              <a:t>PS 43</a:t>
            </a:r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 flipV="1">
            <a:off x="1372040" y="4648200"/>
            <a:ext cx="1446799" cy="3048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5850" name="Text Box 10"/>
          <p:cNvSpPr txBox="1">
            <a:spLocks noChangeArrowheads="1"/>
          </p:cNvSpPr>
          <p:nvPr/>
        </p:nvSpPr>
        <p:spPr bwMode="auto">
          <a:xfrm>
            <a:off x="6858733" y="4876801"/>
            <a:ext cx="175169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2000" b="1" dirty="0" err="1">
                <a:solidFill>
                  <a:schemeClr val="tx1"/>
                </a:solidFill>
                <a:latin typeface="+mn-lt"/>
              </a:rPr>
              <a:t>MicroWave</a:t>
            </a:r>
            <a:r>
              <a:rPr lang="en-GB" sz="2000" b="1" dirty="0">
                <a:solidFill>
                  <a:schemeClr val="tx1"/>
                </a:solidFill>
                <a:latin typeface="+mn-lt"/>
              </a:rPr>
              <a:t> output</a:t>
            </a:r>
          </a:p>
        </p:txBody>
      </p:sp>
      <p:sp>
        <p:nvSpPr>
          <p:cNvPr id="35851" name="Line 11"/>
          <p:cNvSpPr>
            <a:spLocks noChangeShapeType="1"/>
          </p:cNvSpPr>
          <p:nvPr/>
        </p:nvSpPr>
        <p:spPr bwMode="auto">
          <a:xfrm flipH="1" flipV="1">
            <a:off x="6477611" y="4419600"/>
            <a:ext cx="989451" cy="4572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 43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71500" y="1206500"/>
            <a:ext cx="2848372" cy="45466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GB" sz="2400" dirty="0" smtClean="0">
                <a:solidFill>
                  <a:schemeClr val="tx1"/>
                </a:solidFill>
              </a:rPr>
              <a:t>24-260Volt</a:t>
            </a:r>
          </a:p>
          <a:p>
            <a:pPr>
              <a:spcBef>
                <a:spcPct val="50000"/>
              </a:spcBef>
            </a:pPr>
            <a:r>
              <a:rPr lang="en-GB" sz="2400" dirty="0" smtClean="0">
                <a:solidFill>
                  <a:schemeClr val="tx1"/>
                </a:solidFill>
              </a:rPr>
              <a:t>0-60Hz </a:t>
            </a:r>
          </a:p>
          <a:p>
            <a:pPr>
              <a:spcBef>
                <a:spcPct val="50000"/>
              </a:spcBef>
            </a:pPr>
            <a:r>
              <a:rPr lang="en-GB" sz="2400" dirty="0" smtClean="0">
                <a:solidFill>
                  <a:schemeClr val="tx1"/>
                </a:solidFill>
              </a:rPr>
              <a:t>No selection</a:t>
            </a:r>
          </a:p>
          <a:p>
            <a:pPr>
              <a:spcBef>
                <a:spcPct val="50000"/>
              </a:spcBef>
            </a:pPr>
            <a:r>
              <a:rPr lang="en-GB" sz="2400" dirty="0" smtClean="0">
                <a:solidFill>
                  <a:schemeClr val="tx1"/>
                </a:solidFill>
              </a:rPr>
              <a:t>Output:</a:t>
            </a:r>
            <a:br>
              <a:rPr lang="en-GB" sz="2400" dirty="0" smtClean="0">
                <a:solidFill>
                  <a:schemeClr val="tx1"/>
                </a:solidFill>
              </a:rPr>
            </a:br>
            <a:r>
              <a:rPr lang="en-GB" sz="2400" dirty="0" smtClean="0">
                <a:solidFill>
                  <a:schemeClr val="tx1"/>
                </a:solidFill>
              </a:rPr>
              <a:t>+5 VDC</a:t>
            </a:r>
            <a:br>
              <a:rPr lang="en-GB" sz="2400" dirty="0" smtClean="0">
                <a:solidFill>
                  <a:schemeClr val="tx1"/>
                </a:solidFill>
              </a:rPr>
            </a:br>
            <a:r>
              <a:rPr lang="en-GB" sz="2400" dirty="0" smtClean="0">
                <a:solidFill>
                  <a:schemeClr val="tx1"/>
                </a:solidFill>
              </a:rPr>
              <a:t>+12 VDC</a:t>
            </a:r>
          </a:p>
          <a:p>
            <a:pPr>
              <a:spcBef>
                <a:spcPct val="50000"/>
              </a:spcBef>
            </a:pPr>
            <a:r>
              <a:rPr lang="en-GB" sz="2400" dirty="0" smtClean="0">
                <a:solidFill>
                  <a:schemeClr val="tx1"/>
                </a:solidFill>
              </a:rPr>
              <a:t>Max 10 W</a:t>
            </a:r>
          </a:p>
          <a:p>
            <a:pPr>
              <a:spcBef>
                <a:spcPct val="50000"/>
              </a:spcBef>
            </a:pPr>
            <a:r>
              <a:rPr lang="en-GB" sz="2400" dirty="0" smtClean="0">
                <a:solidFill>
                  <a:schemeClr val="tx1"/>
                </a:solidFill>
              </a:rPr>
              <a:t>Typical &lt; 5W</a:t>
            </a:r>
          </a:p>
          <a:p>
            <a:pPr>
              <a:spcBef>
                <a:spcPct val="50000"/>
              </a:spcBef>
            </a:pPr>
            <a:endParaRPr lang="en-GB" sz="2400" dirty="0" smtClean="0">
              <a:solidFill>
                <a:srgbClr val="990033"/>
              </a:solidFill>
            </a:endParaRPr>
          </a:p>
          <a:p>
            <a:endParaRPr lang="sv-SE" sz="2400" dirty="0"/>
          </a:p>
        </p:txBody>
      </p:sp>
      <p:pic>
        <p:nvPicPr>
          <p:cNvPr id="36868" name="Picture 4" descr="PS43-front-0027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296" y="1215009"/>
            <a:ext cx="5256168" cy="444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TGE (main board)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7085940" y="2682876"/>
            <a:ext cx="327765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b="1">
                <a:solidFill>
                  <a:srgbClr val="990033"/>
                </a:solidFill>
                <a:latin typeface="Times New Roman" pitchFamily="18" charset="0"/>
              </a:rPr>
              <a:t>Microwave</a:t>
            </a:r>
            <a:br>
              <a:rPr lang="en-GB" b="1">
                <a:solidFill>
                  <a:srgbClr val="990033"/>
                </a:solidFill>
                <a:latin typeface="Times New Roman" pitchFamily="18" charset="0"/>
              </a:rPr>
            </a:br>
            <a:r>
              <a:rPr lang="en-GB" b="1">
                <a:solidFill>
                  <a:srgbClr val="990033"/>
                </a:solidFill>
                <a:latin typeface="Times New Roman" pitchFamily="18" charset="0"/>
              </a:rPr>
              <a:t>module</a:t>
            </a:r>
          </a:p>
        </p:txBody>
      </p:sp>
      <p:pic>
        <p:nvPicPr>
          <p:cNvPr id="37894" name="Picture 7" descr="TGE-back-0027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5557" y="1373559"/>
            <a:ext cx="4080939" cy="387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Picture 8" descr="TGE-front-0027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292" y="1343373"/>
            <a:ext cx="4325737" cy="396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6" name="Oval 9"/>
          <p:cNvSpPr>
            <a:spLocks noChangeArrowheads="1"/>
          </p:cNvSpPr>
          <p:nvPr/>
        </p:nvSpPr>
        <p:spPr bwMode="auto">
          <a:xfrm>
            <a:off x="3174545" y="1567210"/>
            <a:ext cx="518912" cy="447675"/>
          </a:xfrm>
          <a:prstGeom prst="ellipse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7897" name="Line 10"/>
          <p:cNvSpPr>
            <a:spLocks noChangeShapeType="1"/>
          </p:cNvSpPr>
          <p:nvPr/>
        </p:nvSpPr>
        <p:spPr bwMode="auto">
          <a:xfrm flipH="1">
            <a:off x="3693457" y="1412776"/>
            <a:ext cx="662519" cy="229047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7898" name="Line 11"/>
          <p:cNvSpPr>
            <a:spLocks noChangeShapeType="1"/>
          </p:cNvSpPr>
          <p:nvPr/>
        </p:nvSpPr>
        <p:spPr bwMode="auto">
          <a:xfrm flipH="1" flipV="1">
            <a:off x="1392065" y="4177059"/>
            <a:ext cx="11583" cy="476077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4267103" y="1143000"/>
            <a:ext cx="32761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2000" b="1" dirty="0">
                <a:solidFill>
                  <a:schemeClr val="tx1"/>
                </a:solidFill>
                <a:latin typeface="+mn-lt"/>
              </a:rPr>
              <a:t>Service LED</a:t>
            </a:r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539553" y="4509120"/>
            <a:ext cx="201622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2000" b="1" dirty="0">
                <a:solidFill>
                  <a:schemeClr val="tx1"/>
                </a:solidFill>
                <a:latin typeface="+mn-lt"/>
              </a:rPr>
              <a:t>Microwave</a:t>
            </a:r>
            <a:br>
              <a:rPr lang="en-GB" sz="2000" b="1" dirty="0">
                <a:solidFill>
                  <a:schemeClr val="tx1"/>
                </a:solidFill>
                <a:latin typeface="+mn-lt"/>
              </a:rPr>
            </a:br>
            <a:r>
              <a:rPr lang="en-GB" sz="2000" b="1" dirty="0">
                <a:solidFill>
                  <a:schemeClr val="tx1"/>
                </a:solidFill>
                <a:latin typeface="+mn-lt"/>
              </a:rPr>
              <a:t>output (coax)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 43</a:t>
            </a:r>
          </a:p>
        </p:txBody>
      </p:sp>
      <p:pic>
        <p:nvPicPr>
          <p:cNvPr id="38915" name="Picture 3" descr="TA43B-~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2433" y="1196752"/>
            <a:ext cx="5054266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467545" y="1196752"/>
            <a:ext cx="21602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1800" b="1" dirty="0">
                <a:solidFill>
                  <a:schemeClr val="tx1"/>
                </a:solidFill>
                <a:latin typeface="+mn-lt"/>
              </a:rPr>
              <a:t>Active 4-20 Hart</a:t>
            </a:r>
          </a:p>
        </p:txBody>
      </p:sp>
      <p:sp>
        <p:nvSpPr>
          <p:cNvPr id="38917" name="Line 5"/>
          <p:cNvSpPr>
            <a:spLocks noChangeShapeType="1"/>
          </p:cNvSpPr>
          <p:nvPr/>
        </p:nvSpPr>
        <p:spPr bwMode="auto">
          <a:xfrm>
            <a:off x="1534686" y="1653952"/>
            <a:ext cx="1675472" cy="685800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467545" y="2350866"/>
            <a:ext cx="213281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1800" b="1" dirty="0">
                <a:solidFill>
                  <a:schemeClr val="tx1"/>
                </a:solidFill>
                <a:latin typeface="+mn-lt"/>
              </a:rPr>
              <a:t>Passive </a:t>
            </a:r>
            <a:br>
              <a:rPr lang="en-GB" sz="1800" b="1" dirty="0">
                <a:solidFill>
                  <a:schemeClr val="tx1"/>
                </a:solidFill>
                <a:latin typeface="+mn-lt"/>
              </a:rPr>
            </a:br>
            <a:r>
              <a:rPr lang="en-GB" sz="1800" b="1" dirty="0">
                <a:solidFill>
                  <a:schemeClr val="tx1"/>
                </a:solidFill>
                <a:latin typeface="+mn-lt"/>
              </a:rPr>
              <a:t>4-20 HART</a:t>
            </a:r>
          </a:p>
        </p:txBody>
      </p:sp>
      <p:sp>
        <p:nvSpPr>
          <p:cNvPr id="38919" name="Line 7"/>
          <p:cNvSpPr>
            <a:spLocks noChangeShapeType="1"/>
          </p:cNvSpPr>
          <p:nvPr/>
        </p:nvSpPr>
        <p:spPr bwMode="auto">
          <a:xfrm>
            <a:off x="1839584" y="2644552"/>
            <a:ext cx="1141901" cy="76200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8920" name="Text Box 8"/>
          <p:cNvSpPr txBox="1">
            <a:spLocks noChangeArrowheads="1"/>
          </p:cNvSpPr>
          <p:nvPr/>
        </p:nvSpPr>
        <p:spPr bwMode="auto">
          <a:xfrm>
            <a:off x="467545" y="4149080"/>
            <a:ext cx="213281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1800" b="1" dirty="0">
                <a:solidFill>
                  <a:schemeClr val="tx1"/>
                </a:solidFill>
                <a:latin typeface="+mn-lt"/>
              </a:rPr>
              <a:t>Foundation </a:t>
            </a:r>
            <a:br>
              <a:rPr lang="en-GB" sz="1800" b="1" dirty="0">
                <a:solidFill>
                  <a:schemeClr val="tx1"/>
                </a:solidFill>
                <a:latin typeface="+mn-lt"/>
              </a:rPr>
            </a:br>
            <a:r>
              <a:rPr lang="en-GB" sz="1800" b="1" dirty="0">
                <a:solidFill>
                  <a:schemeClr val="tx1"/>
                </a:solidFill>
                <a:latin typeface="+mn-lt"/>
              </a:rPr>
              <a:t>Fieldbus</a:t>
            </a:r>
          </a:p>
        </p:txBody>
      </p:sp>
      <p:sp>
        <p:nvSpPr>
          <p:cNvPr id="38921" name="Line 9"/>
          <p:cNvSpPr>
            <a:spLocks noChangeShapeType="1"/>
          </p:cNvSpPr>
          <p:nvPr/>
        </p:nvSpPr>
        <p:spPr bwMode="auto">
          <a:xfrm flipV="1">
            <a:off x="1187624" y="3393852"/>
            <a:ext cx="1346775" cy="755228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8922" name="Text Box 10"/>
          <p:cNvSpPr txBox="1">
            <a:spLocks noChangeArrowheads="1"/>
          </p:cNvSpPr>
          <p:nvPr/>
        </p:nvSpPr>
        <p:spPr bwMode="auto">
          <a:xfrm>
            <a:off x="6586131" y="1447800"/>
            <a:ext cx="26663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1800" b="1" dirty="0">
                <a:solidFill>
                  <a:schemeClr val="tx1"/>
                </a:solidFill>
                <a:latin typeface="+mn-lt"/>
              </a:rPr>
              <a:t>Display </a:t>
            </a:r>
            <a:r>
              <a:rPr lang="en-GB" sz="1800" b="1" dirty="0" smtClean="0">
                <a:solidFill>
                  <a:schemeClr val="tx1"/>
                </a:solidFill>
                <a:latin typeface="+mn-lt"/>
              </a:rPr>
              <a:t>Interface</a:t>
            </a:r>
            <a:endParaRPr lang="en-GB" sz="1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8923" name="Line 11"/>
          <p:cNvSpPr>
            <a:spLocks noChangeShapeType="1"/>
          </p:cNvSpPr>
          <p:nvPr/>
        </p:nvSpPr>
        <p:spPr bwMode="auto">
          <a:xfrm flipH="1">
            <a:off x="4734646" y="1700808"/>
            <a:ext cx="1925586" cy="334144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8924" name="Text Box 12"/>
          <p:cNvSpPr txBox="1">
            <a:spLocks noChangeArrowheads="1"/>
          </p:cNvSpPr>
          <p:nvPr/>
        </p:nvSpPr>
        <p:spPr bwMode="auto">
          <a:xfrm>
            <a:off x="7304289" y="3482752"/>
            <a:ext cx="17590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1800" b="1">
                <a:solidFill>
                  <a:schemeClr val="tx1"/>
                </a:solidFill>
                <a:latin typeface="+mn-lt"/>
              </a:rPr>
              <a:t>Power LED</a:t>
            </a:r>
          </a:p>
        </p:txBody>
      </p:sp>
      <p:sp>
        <p:nvSpPr>
          <p:cNvPr id="38925" name="Oval 13"/>
          <p:cNvSpPr>
            <a:spLocks noChangeArrowheads="1"/>
          </p:cNvSpPr>
          <p:nvPr/>
        </p:nvSpPr>
        <p:spPr bwMode="auto">
          <a:xfrm>
            <a:off x="6487808" y="2644552"/>
            <a:ext cx="381122" cy="381000"/>
          </a:xfrm>
          <a:prstGeom prst="ellipse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8926" name="Line 14"/>
          <p:cNvSpPr>
            <a:spLocks noChangeShapeType="1"/>
          </p:cNvSpPr>
          <p:nvPr/>
        </p:nvSpPr>
        <p:spPr bwMode="auto">
          <a:xfrm flipH="1" flipV="1">
            <a:off x="6868931" y="2873153"/>
            <a:ext cx="982122" cy="639763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8927" name="Rectangle 15"/>
          <p:cNvSpPr>
            <a:spLocks noChangeArrowheads="1"/>
          </p:cNvSpPr>
          <p:nvPr/>
        </p:nvSpPr>
        <p:spPr bwMode="auto">
          <a:xfrm>
            <a:off x="3133933" y="2873152"/>
            <a:ext cx="3353875" cy="1676400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8928" name="Text Box 16"/>
          <p:cNvSpPr txBox="1">
            <a:spLocks noChangeArrowheads="1"/>
          </p:cNvSpPr>
          <p:nvPr/>
        </p:nvSpPr>
        <p:spPr bwMode="auto">
          <a:xfrm>
            <a:off x="467545" y="5373216"/>
            <a:ext cx="293722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1800" b="1" dirty="0">
                <a:solidFill>
                  <a:schemeClr val="tx1"/>
                </a:solidFill>
                <a:latin typeface="+mn-lt"/>
              </a:rPr>
              <a:t>Area for optional TM40, FF43, XA40, AA40</a:t>
            </a:r>
          </a:p>
        </p:txBody>
      </p:sp>
      <p:sp>
        <p:nvSpPr>
          <p:cNvPr id="38929" name="Line 17"/>
          <p:cNvSpPr>
            <a:spLocks noChangeShapeType="1"/>
          </p:cNvSpPr>
          <p:nvPr/>
        </p:nvSpPr>
        <p:spPr bwMode="auto">
          <a:xfrm flipV="1">
            <a:off x="1763688" y="4092351"/>
            <a:ext cx="2132490" cy="1352873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34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Display Unit</a:t>
            </a:r>
          </a:p>
        </p:txBody>
      </p:sp>
      <p:sp>
        <p:nvSpPr>
          <p:cNvPr id="39939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RTG40B requires 2210 DU</a:t>
            </a:r>
          </a:p>
          <a:p>
            <a:pPr lvl="1"/>
            <a:r>
              <a:rPr lang="en-GB" smtClean="0"/>
              <a:t>New communication interface</a:t>
            </a:r>
            <a:endParaRPr lang="sv-SE" smtClean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611560" y="4941168"/>
            <a:ext cx="32403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+mn-lt"/>
              </a:rPr>
              <a:t>TankRadar Pro</a:t>
            </a:r>
            <a:br>
              <a:rPr lang="en-US" sz="2000" b="1" dirty="0">
                <a:solidFill>
                  <a:schemeClr val="tx1"/>
                </a:solidFill>
                <a:latin typeface="+mn-lt"/>
              </a:rPr>
            </a:br>
            <a:r>
              <a:rPr lang="en-US" sz="2000" b="1" dirty="0">
                <a:solidFill>
                  <a:schemeClr val="tx1"/>
                </a:solidFill>
                <a:latin typeface="+mn-lt"/>
              </a:rPr>
              <a:t>RTG40B </a:t>
            </a:r>
          </a:p>
        </p:txBody>
      </p:sp>
      <p:pic>
        <p:nvPicPr>
          <p:cNvPr id="39941" name="Picture 5" descr="TH-left-0029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795" y="2286001"/>
            <a:ext cx="32498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2" name="Picture 6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694" y="2209800"/>
            <a:ext cx="2876006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5508105" y="4941168"/>
            <a:ext cx="28803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+mn-lt"/>
              </a:rPr>
              <a:t>2210 Display Unit</a:t>
            </a:r>
          </a:p>
        </p:txBody>
      </p:sp>
      <p:sp>
        <p:nvSpPr>
          <p:cNvPr id="39944" name="AutoShape 8"/>
          <p:cNvSpPr>
            <a:spLocks noChangeArrowheads="1"/>
          </p:cNvSpPr>
          <p:nvPr/>
        </p:nvSpPr>
        <p:spPr bwMode="auto">
          <a:xfrm>
            <a:off x="3962205" y="2601913"/>
            <a:ext cx="1448264" cy="1973262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00">
              <a:alpha val="5098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GB" dirty="0">
                <a:solidFill>
                  <a:schemeClr val="tx1"/>
                </a:solidFill>
                <a:latin typeface="+mn-lt"/>
              </a:rPr>
              <a:t>RS-485</a:t>
            </a:r>
            <a:endParaRPr lang="sv-SE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2210 DU vs RDU40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2210 DU for PRO RTG40B</a:t>
            </a:r>
          </a:p>
          <a:p>
            <a:pPr lvl="1"/>
            <a:r>
              <a:rPr lang="en-US" sz="1800" dirty="0" smtClean="0"/>
              <a:t>New processor board (RB 43 )</a:t>
            </a:r>
          </a:p>
          <a:p>
            <a:pPr lvl="1"/>
            <a:r>
              <a:rPr lang="en-US" sz="1800" dirty="0" smtClean="0"/>
              <a:t>Connection with 4 wires</a:t>
            </a:r>
          </a:p>
          <a:p>
            <a:pPr lvl="1"/>
            <a:r>
              <a:rPr lang="en-US" sz="1800" dirty="0" smtClean="0"/>
              <a:t>Red	+5VDC</a:t>
            </a:r>
          </a:p>
          <a:p>
            <a:pPr lvl="1"/>
            <a:r>
              <a:rPr lang="en-US" sz="1800" dirty="0" smtClean="0"/>
              <a:t>Blue	DP DA</a:t>
            </a:r>
          </a:p>
          <a:p>
            <a:pPr lvl="1"/>
            <a:r>
              <a:rPr lang="en-US" sz="1800" dirty="0" smtClean="0"/>
              <a:t>Gray	DP DB</a:t>
            </a:r>
          </a:p>
          <a:p>
            <a:pPr lvl="1"/>
            <a:r>
              <a:rPr lang="en-US" sz="1800" dirty="0" smtClean="0"/>
              <a:t>Black	IS Ground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 smtClean="0"/>
              <a:t>RDU40 for REX and Old PRO</a:t>
            </a:r>
          </a:p>
          <a:p>
            <a:pPr lvl="1"/>
            <a:r>
              <a:rPr lang="en-US" sz="1800" dirty="0" smtClean="0"/>
              <a:t>Processor board (RB 40 )</a:t>
            </a:r>
          </a:p>
          <a:p>
            <a:pPr lvl="1"/>
            <a:r>
              <a:rPr lang="en-US" sz="1800" dirty="0" smtClean="0"/>
              <a:t>Connection with 3 wires</a:t>
            </a:r>
          </a:p>
          <a:p>
            <a:pPr lvl="1"/>
            <a:r>
              <a:rPr lang="en-US" sz="1800" dirty="0" smtClean="0"/>
              <a:t>Red	DP+</a:t>
            </a:r>
          </a:p>
          <a:p>
            <a:pPr lvl="1"/>
            <a:r>
              <a:rPr lang="en-US" sz="1800" dirty="0" smtClean="0"/>
              <a:t>Blue	DPS</a:t>
            </a:r>
          </a:p>
          <a:p>
            <a:pPr lvl="1"/>
            <a:r>
              <a:rPr lang="en-US" sz="1800" dirty="0" smtClean="0"/>
              <a:t>Black	IS Ground</a:t>
            </a:r>
          </a:p>
          <a:p>
            <a:endParaRPr lang="sv-SE" sz="2000" dirty="0"/>
          </a:p>
        </p:txBody>
      </p:sp>
      <p:sp>
        <p:nvSpPr>
          <p:cNvPr id="40964" name="Rectangle 11"/>
          <p:cNvSpPr>
            <a:spLocks noChangeArrowheads="1"/>
          </p:cNvSpPr>
          <p:nvPr/>
        </p:nvSpPr>
        <p:spPr bwMode="auto">
          <a:xfrm>
            <a:off x="4637964" y="3170238"/>
            <a:ext cx="4165958" cy="297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742" tIns="47871" rIns="95742" bIns="47871"/>
          <a:lstStyle/>
          <a:p>
            <a:pPr marL="457200" indent="-457200" algn="l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rgbClr val="6698FE"/>
              </a:buClr>
              <a:buFont typeface="Wingdings" pitchFamily="2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0965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3717032"/>
            <a:ext cx="1924666" cy="171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87874" y="3740820"/>
            <a:ext cx="1996494" cy="177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8223" y="3429000"/>
            <a:ext cx="2422439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216" y="3573016"/>
            <a:ext cx="2484608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7" name="Picture 1" descr="I:\GSS\KURS\Presentationer\Bilder\Pro\PR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3501008"/>
            <a:ext cx="3547587" cy="331236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Terminal Block</a:t>
            </a:r>
            <a:endParaRPr lang="sv-SE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1800" dirty="0" smtClean="0"/>
              <a:t>Integrated junction box sockets for </a:t>
            </a:r>
          </a:p>
          <a:p>
            <a:pPr lvl="1"/>
            <a:r>
              <a:rPr lang="sv-SE" sz="1600" dirty="0" smtClean="0"/>
              <a:t>Non-intrinsically Safe Junction Box – EEx e</a:t>
            </a:r>
          </a:p>
          <a:p>
            <a:pPr lvl="2"/>
            <a:r>
              <a:rPr lang="sv-SE" sz="1200" dirty="0" smtClean="0"/>
              <a:t>1-2:  Non IS HART/4-20 mA primary analog output, or  TRL/2 Bus, Profibus DP or IS Foundation fieldbus</a:t>
            </a:r>
          </a:p>
          <a:p>
            <a:pPr lvl="2"/>
            <a:r>
              <a:rPr lang="sv-SE" sz="1200" dirty="0" smtClean="0"/>
              <a:t>3-4:  Power supply input</a:t>
            </a:r>
          </a:p>
          <a:p>
            <a:pPr lvl="1"/>
            <a:r>
              <a:rPr lang="sv-SE" sz="1600" dirty="0" smtClean="0"/>
              <a:t>Intrinsically Safe Junction Box – EEx i</a:t>
            </a:r>
          </a:p>
          <a:p>
            <a:pPr lvl="2"/>
            <a:r>
              <a:rPr lang="sv-SE" sz="1200" dirty="0" smtClean="0"/>
              <a:t>1-2: ISHART /4-20 mA primary analog out or IS Foundation Fieldbus</a:t>
            </a:r>
          </a:p>
          <a:p>
            <a:pPr lvl="2"/>
            <a:r>
              <a:rPr lang="sv-SE" sz="1200" dirty="0" smtClean="0"/>
              <a:t>3-4: Secondary analog output</a:t>
            </a:r>
          </a:p>
          <a:p>
            <a:pPr lvl="2"/>
            <a:r>
              <a:rPr lang="sv-SE" sz="1200" dirty="0" smtClean="0"/>
              <a:t>5-7: Display unit</a:t>
            </a:r>
          </a:p>
          <a:p>
            <a:pPr lvl="2"/>
            <a:r>
              <a:rPr lang="sv-SE" sz="1200" dirty="0" smtClean="0"/>
              <a:t>A: Ground terminal for Display Unit</a:t>
            </a:r>
          </a:p>
          <a:p>
            <a:pPr lvl="1"/>
            <a:endParaRPr lang="sv-SE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14B6EF-CA85-412E-AC6C-1BAC54645A4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11760" y="3747864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1400" b="1" dirty="0" smtClean="0"/>
              <a:t>EEx  e</a:t>
            </a:r>
            <a:endParaRPr lang="sv-SE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868144" y="3747864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1400" b="1" dirty="0" smtClean="0"/>
              <a:t>X11 Eex i</a:t>
            </a:r>
            <a:endParaRPr lang="sv-SE" sz="1400" b="1" dirty="0"/>
          </a:p>
        </p:txBody>
      </p:sp>
      <p:cxnSp>
        <p:nvCxnSpPr>
          <p:cNvPr id="15" name="Straight Arrow Connector 14"/>
          <p:cNvCxnSpPr/>
          <p:nvPr/>
        </p:nvCxnSpPr>
        <p:spPr bwMode="auto">
          <a:xfrm rot="5400000">
            <a:off x="5508104" y="4395936"/>
            <a:ext cx="1296144" cy="72008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>
            <a:stCxn id="12" idx="2"/>
          </p:cNvCxnSpPr>
          <p:nvPr/>
        </p:nvCxnSpPr>
        <p:spPr bwMode="auto">
          <a:xfrm rot="16200000" flipH="1">
            <a:off x="2961694" y="4009763"/>
            <a:ext cx="1420415" cy="151217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Configuration	</a:t>
            </a:r>
            <a:endParaRPr lang="sv-SE" dirty="0"/>
          </a:p>
        </p:txBody>
      </p:sp>
      <p:sp>
        <p:nvSpPr>
          <p:cNvPr id="512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3200" dirty="0" smtClean="0"/>
              <a:t>Configuration tools</a:t>
            </a:r>
          </a:p>
          <a:p>
            <a:pPr lvl="1"/>
            <a:r>
              <a:rPr lang="sv-SE" sz="2800" dirty="0" smtClean="0"/>
              <a:t>TankMaster WinSetup</a:t>
            </a:r>
          </a:p>
        </p:txBody>
      </p:sp>
      <p:sp>
        <p:nvSpPr>
          <p:cNvPr id="51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A1E1EF0-CA29-4880-B93C-FF0E25787BE6}" type="slidenum">
              <a:rPr lang="en-US" smtClean="0">
                <a:latin typeface="Arial" charset="0"/>
              </a:rPr>
              <a:pPr/>
              <a:t>19</a:t>
            </a:fld>
            <a:endParaRPr lang="en-US" smtClean="0">
              <a:latin typeface="Arial" charset="0"/>
            </a:endParaRPr>
          </a:p>
        </p:txBody>
      </p:sp>
      <p:pic>
        <p:nvPicPr>
          <p:cNvPr id="5939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2348880"/>
            <a:ext cx="425767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 PRO -series </a:t>
            </a:r>
            <a:endParaRPr lang="en-GB" dirty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A571F4-B089-4374-9C93-F18A947D2774}" type="slidenum">
              <a:rPr lang="en-GB" smtClean="0"/>
              <a:pPr/>
              <a:t>2</a:t>
            </a:fld>
            <a:endParaRPr lang="en-GB" smtClean="0"/>
          </a:p>
        </p:txBody>
      </p:sp>
      <p:grpSp>
        <p:nvGrpSpPr>
          <p:cNvPr id="9" name="Group 8"/>
          <p:cNvGrpSpPr/>
          <p:nvPr/>
        </p:nvGrpSpPr>
        <p:grpSpPr>
          <a:xfrm>
            <a:off x="5148064" y="1196752"/>
            <a:ext cx="3825279" cy="2832219"/>
            <a:chOff x="841374" y="1206500"/>
            <a:chExt cx="6538938" cy="4841400"/>
          </a:xfrm>
        </p:grpSpPr>
        <p:graphicFrame>
          <p:nvGraphicFramePr>
            <p:cNvPr id="10" name="Object 50"/>
            <p:cNvGraphicFramePr>
              <a:graphicFrameLocks noChangeAspect="1"/>
            </p:cNvGraphicFramePr>
            <p:nvPr>
              <p:ph idx="1"/>
            </p:nvPr>
          </p:nvGraphicFramePr>
          <p:xfrm>
            <a:off x="841374" y="1206500"/>
            <a:ext cx="5422174" cy="3158604"/>
          </p:xfrm>
          <a:graphic>
            <a:graphicData uri="http://schemas.openxmlformats.org/presentationml/2006/ole">
              <p:oleObj spid="_x0000_s37889" name="Photo Editor Photo" r:id="rId4" imgW="16085714" imgH="9371429" progId="MSPhotoEd.3">
                <p:embed/>
              </p:oleObj>
            </a:graphicData>
          </a:graphic>
        </p:graphicFrame>
        <p:pic>
          <p:nvPicPr>
            <p:cNvPr id="11" name="Picture 51" descr="FBM 2180 copy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23928" y="4149080"/>
              <a:ext cx="360040" cy="2317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868144" y="4437112"/>
              <a:ext cx="1512168" cy="1610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3" name="Straight Connector 12"/>
            <p:cNvCxnSpPr/>
            <p:nvPr/>
          </p:nvCxnSpPr>
          <p:spPr bwMode="auto">
            <a:xfrm rot="5400000">
              <a:off x="4716016" y="4077072"/>
              <a:ext cx="864096" cy="0"/>
            </a:xfrm>
            <a:prstGeom prst="line">
              <a:avLst/>
            </a:prstGeom>
            <a:noFill/>
            <a:ln w="14986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 rot="10800000">
              <a:off x="5148064" y="4509120"/>
              <a:ext cx="1863824" cy="0"/>
            </a:xfrm>
            <a:prstGeom prst="line">
              <a:avLst/>
            </a:prstGeom>
            <a:noFill/>
            <a:ln w="14986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5" name="Oval 8"/>
          <p:cNvSpPr>
            <a:spLocks noChangeArrowheads="1"/>
          </p:cNvSpPr>
          <p:nvPr/>
        </p:nvSpPr>
        <p:spPr bwMode="auto">
          <a:xfrm>
            <a:off x="8604448" y="2924944"/>
            <a:ext cx="432048" cy="432048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0487" name="Content Placeholder 8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6160740" cy="4546600"/>
          </a:xfrm>
        </p:spPr>
        <p:txBody>
          <a:bodyPr/>
          <a:lstStyle/>
          <a:p>
            <a:pPr eaLnBrk="1" hangingPunct="1"/>
            <a:r>
              <a:rPr lang="en-GB" sz="2000" dirty="0" smtClean="0"/>
              <a:t>Features</a:t>
            </a:r>
          </a:p>
          <a:p>
            <a:pPr lvl="1"/>
            <a:r>
              <a:rPr lang="en-GB" sz="2000" dirty="0" smtClean="0"/>
              <a:t>10 GHz FMCW</a:t>
            </a:r>
          </a:p>
          <a:p>
            <a:pPr lvl="1"/>
            <a:r>
              <a:rPr lang="en-GB" sz="2000" dirty="0" smtClean="0"/>
              <a:t>Fast measuring speed, 10 Hz</a:t>
            </a:r>
          </a:p>
          <a:p>
            <a:pPr lvl="1"/>
            <a:r>
              <a:rPr lang="en-GB" sz="2000" dirty="0" smtClean="0"/>
              <a:t>TÜV Overfill approved</a:t>
            </a:r>
          </a:p>
          <a:p>
            <a:endParaRPr lang="en-GB" sz="2400" dirty="0" smtClean="0"/>
          </a:p>
          <a:p>
            <a:r>
              <a:rPr lang="en-GB" sz="2400" dirty="0" smtClean="0"/>
              <a:t>4 wire</a:t>
            </a:r>
          </a:p>
          <a:p>
            <a:pPr lvl="1"/>
            <a:r>
              <a:rPr lang="en-GB" sz="2000" dirty="0" smtClean="0"/>
              <a:t>2 bus, 2 power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Basic Configuration</a:t>
            </a:r>
            <a:endParaRPr lang="sv-SE" dirty="0"/>
          </a:p>
        </p:txBody>
      </p:sp>
      <p:sp>
        <p:nvSpPr>
          <p:cNvPr id="614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8CB4C59-A165-4642-8331-9A2C959481D5}" type="slidenum">
              <a:rPr lang="en-US" smtClean="0">
                <a:latin typeface="Arial" charset="0"/>
              </a:rPr>
              <a:pPr/>
              <a:t>20</a:t>
            </a:fld>
            <a:endParaRPr lang="en-US" smtClean="0">
              <a:latin typeface="Arial" charset="0"/>
            </a:endParaRPr>
          </a:p>
        </p:txBody>
      </p:sp>
      <p:sp>
        <p:nvSpPr>
          <p:cNvPr id="6148" name="Content Placeholder 2"/>
          <p:cNvSpPr>
            <a:spLocks noGrp="1"/>
          </p:cNvSpPr>
          <p:nvPr>
            <p:ph idx="1"/>
          </p:nvPr>
        </p:nvSpPr>
        <p:spPr>
          <a:xfrm>
            <a:off x="478054" y="1084266"/>
            <a:ext cx="3928492" cy="4546600"/>
          </a:xfrm>
        </p:spPr>
        <p:txBody>
          <a:bodyPr/>
          <a:lstStyle/>
          <a:p>
            <a:r>
              <a:rPr lang="sv-SE" sz="2400" dirty="0" smtClean="0"/>
              <a:t>RTG Configuration</a:t>
            </a:r>
          </a:p>
          <a:p>
            <a:pPr lvl="1"/>
            <a:r>
              <a:rPr lang="sv-SE" sz="2000" dirty="0" smtClean="0"/>
              <a:t>Antenna type, (pipe ID, temperature, analog out) </a:t>
            </a:r>
            <a:r>
              <a:rPr lang="sv-SE" sz="1800" dirty="0" smtClean="0"/>
              <a:t> </a:t>
            </a:r>
            <a:endParaRPr lang="sv-SE" sz="2000" dirty="0" smtClean="0"/>
          </a:p>
          <a:p>
            <a:r>
              <a:rPr lang="sv-SE" sz="2400" dirty="0" smtClean="0"/>
              <a:t>Tank Distances</a:t>
            </a:r>
          </a:p>
          <a:p>
            <a:pPr lvl="1"/>
            <a:r>
              <a:rPr lang="sv-SE" sz="2000" dirty="0" smtClean="0"/>
              <a:t>Tank Ref height</a:t>
            </a:r>
          </a:p>
          <a:p>
            <a:pPr lvl="1"/>
            <a:r>
              <a:rPr lang="sv-SE" sz="2000" dirty="0" smtClean="0"/>
              <a:t>PRO Ref distance</a:t>
            </a:r>
          </a:p>
          <a:p>
            <a:r>
              <a:rPr lang="sv-SE" sz="2400" dirty="0" smtClean="0"/>
              <a:t>Tank Geometry</a:t>
            </a:r>
          </a:p>
          <a:p>
            <a:pPr lvl="1"/>
            <a:r>
              <a:rPr lang="sv-SE" sz="2000" dirty="0" smtClean="0"/>
              <a:t>hold off distance, </a:t>
            </a:r>
            <a:br>
              <a:rPr lang="sv-SE" sz="2000" dirty="0" smtClean="0"/>
            </a:br>
            <a:r>
              <a:rPr lang="sv-SE" sz="2000" dirty="0" smtClean="0"/>
              <a:t>calibration distance</a:t>
            </a:r>
          </a:p>
          <a:p>
            <a:pPr lvl="1"/>
            <a:endParaRPr lang="sv-SE" sz="2000" dirty="0" smtClean="0"/>
          </a:p>
        </p:txBody>
      </p:sp>
      <p:pic>
        <p:nvPicPr>
          <p:cNvPr id="5734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3356992"/>
            <a:ext cx="2848918" cy="2268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1124744"/>
            <a:ext cx="3219043" cy="2012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2492896"/>
            <a:ext cx="2761739" cy="2199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Holding &amp; Input Reg</a:t>
            </a:r>
            <a:endParaRPr lang="sv-SE" dirty="0"/>
          </a:p>
        </p:txBody>
      </p:sp>
      <p:sp>
        <p:nvSpPr>
          <p:cNvPr id="41988" name="Text Placeholder 2"/>
          <p:cNvSpPr>
            <a:spLocks noGrp="1"/>
          </p:cNvSpPr>
          <p:nvPr>
            <p:ph type="body" sz="half" idx="1"/>
          </p:nvPr>
        </p:nvSpPr>
        <p:spPr>
          <a:xfrm>
            <a:off x="571500" y="1206500"/>
            <a:ext cx="3857625" cy="4546600"/>
          </a:xfrm>
        </p:spPr>
        <p:txBody>
          <a:bodyPr/>
          <a:lstStyle/>
          <a:p>
            <a:r>
              <a:rPr lang="sv-SE" dirty="0" smtClean="0"/>
              <a:t>Holding Register</a:t>
            </a:r>
          </a:p>
          <a:p>
            <a:pPr lvl="1"/>
            <a:r>
              <a:rPr lang="sv-SE" dirty="0" smtClean="0"/>
              <a:t>Stores various parameters, configuration data </a:t>
            </a:r>
          </a:p>
          <a:p>
            <a:pPr lvl="1"/>
            <a:r>
              <a:rPr lang="sv-SE" dirty="0" smtClean="0"/>
              <a:t>Edit by typing in new value or change separate bits(bitfield)</a:t>
            </a:r>
          </a:p>
          <a:p>
            <a:r>
              <a:rPr lang="sv-SE" dirty="0" smtClean="0"/>
              <a:t>Input Register</a:t>
            </a:r>
          </a:p>
          <a:p>
            <a:pPr lvl="1"/>
            <a:r>
              <a:rPr lang="sv-SE" dirty="0" smtClean="0"/>
              <a:t>Stores transmitter data</a:t>
            </a:r>
          </a:p>
        </p:txBody>
      </p:sp>
      <p:sp>
        <p:nvSpPr>
          <p:cNvPr id="4198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875772-CCEE-4D2D-926B-01493497FE76}" type="slidenum">
              <a:rPr lang="en-US" smtClean="0">
                <a:latin typeface="Arial" charset="0"/>
              </a:rPr>
              <a:pPr/>
              <a:t>21</a:t>
            </a:fld>
            <a:endParaRPr lang="en-US" smtClean="0">
              <a:latin typeface="Arial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868" y="1196752"/>
            <a:ext cx="2537870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4128" y="2924944"/>
            <a:ext cx="3013075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 bwMode="auto">
          <a:xfrm>
            <a:off x="6228184" y="1988840"/>
            <a:ext cx="2520280" cy="432048"/>
          </a:xfrm>
          <a:prstGeom prst="ellipse">
            <a:avLst/>
          </a:prstGeom>
          <a:noFill/>
          <a:ln w="41275" cap="flat" cmpd="sng" algn="ctr">
            <a:solidFill>
              <a:srgbClr val="FFC30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Diagnostics</a:t>
            </a:r>
            <a:endParaRPr lang="sv-SE" dirty="0"/>
          </a:p>
        </p:txBody>
      </p:sp>
      <p:sp>
        <p:nvSpPr>
          <p:cNvPr id="45059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z="2000" dirty="0" smtClean="0"/>
              <a:t>Pre-defined selection of database registers for an instant view of the device status</a:t>
            </a:r>
          </a:p>
          <a:p>
            <a:r>
              <a:rPr lang="sv-SE" sz="2000" dirty="0" smtClean="0"/>
              <a:t>Read only</a:t>
            </a:r>
          </a:p>
          <a:p>
            <a:r>
              <a:rPr lang="sv-SE" sz="2000" dirty="0" smtClean="0"/>
              <a:t>Loaded from the device as the window is opened</a:t>
            </a:r>
          </a:p>
          <a:p>
            <a:r>
              <a:rPr lang="sv-SE" sz="2000" dirty="0" smtClean="0"/>
              <a:t>Grey background if more information (Bitfield or ENUM)</a:t>
            </a:r>
          </a:p>
          <a:p>
            <a:pPr lvl="1"/>
            <a:r>
              <a:rPr lang="sv-SE" sz="1800" dirty="0" smtClean="0"/>
              <a:t>Hexadecimal possible</a:t>
            </a:r>
          </a:p>
          <a:p>
            <a:r>
              <a:rPr lang="sv-SE" sz="2200" dirty="0" smtClean="0"/>
              <a:t>Configure button</a:t>
            </a:r>
          </a:p>
          <a:p>
            <a:pPr lvl="1"/>
            <a:r>
              <a:rPr lang="sv-SE" sz="1800" dirty="0" smtClean="0"/>
              <a:t>Change the list of registers to be displayed</a:t>
            </a:r>
          </a:p>
          <a:p>
            <a:r>
              <a:rPr lang="sv-SE" sz="2200" dirty="0" smtClean="0"/>
              <a:t>Possible to log registers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5816CE3-0886-41C6-9273-F3CD5A371B05}" type="slidenum">
              <a:rPr lang="en-US" smtClean="0">
                <a:latin typeface="Arial" charset="0"/>
              </a:rPr>
              <a:pPr/>
              <a:t>22</a:t>
            </a:fld>
            <a:endParaRPr lang="en-US" smtClean="0">
              <a:latin typeface="Arial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868" y="1196752"/>
            <a:ext cx="2537870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 bwMode="auto">
          <a:xfrm>
            <a:off x="6228184" y="2276872"/>
            <a:ext cx="2520280" cy="216024"/>
          </a:xfrm>
          <a:prstGeom prst="ellipse">
            <a:avLst/>
          </a:prstGeom>
          <a:noFill/>
          <a:ln w="41275" cap="flat" cmpd="sng" algn="ctr">
            <a:solidFill>
              <a:srgbClr val="FFC30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</a:endParaRPr>
          </a:p>
        </p:txBody>
      </p:sp>
      <p:pic>
        <p:nvPicPr>
          <p:cNvPr id="4506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9488" y="3429000"/>
            <a:ext cx="4125912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Default Load</a:t>
            </a:r>
            <a:endParaRPr lang="sv-SE" dirty="0"/>
          </a:p>
        </p:txBody>
      </p:sp>
      <p:sp>
        <p:nvSpPr>
          <p:cNvPr id="54275" name="Text Placeholder 2"/>
          <p:cNvSpPr>
            <a:spLocks noGrp="1"/>
          </p:cNvSpPr>
          <p:nvPr>
            <p:ph type="body" sz="half" idx="1"/>
          </p:nvPr>
        </p:nvSpPr>
        <p:spPr>
          <a:xfrm>
            <a:off x="571500" y="1206500"/>
            <a:ext cx="3857625" cy="4546600"/>
          </a:xfrm>
        </p:spPr>
        <p:txBody>
          <a:bodyPr/>
          <a:lstStyle/>
          <a:p>
            <a:r>
              <a:rPr lang="sv-SE" sz="2400" dirty="0" smtClean="0"/>
              <a:t>View Holding Register</a:t>
            </a:r>
          </a:p>
          <a:p>
            <a:r>
              <a:rPr lang="sv-SE" sz="2400" dirty="0" smtClean="0"/>
              <a:t>All (advanced)</a:t>
            </a:r>
          </a:p>
          <a:p>
            <a:r>
              <a:rPr lang="sv-SE" sz="2400" dirty="0" smtClean="0"/>
              <a:t>65510</a:t>
            </a:r>
          </a:p>
          <a:p>
            <a:r>
              <a:rPr lang="sv-SE" sz="2400" dirty="0" smtClean="0"/>
              <a:t>Read data</a:t>
            </a:r>
          </a:p>
          <a:p>
            <a:r>
              <a:rPr lang="sv-SE" sz="2400" dirty="0" smtClean="0"/>
              <a:t>Reset to factory settings</a:t>
            </a:r>
          </a:p>
          <a:p>
            <a:r>
              <a:rPr lang="sv-SE" sz="2400" dirty="0" smtClean="0"/>
              <a:t>Click the Apply button</a:t>
            </a:r>
          </a:p>
        </p:txBody>
      </p:sp>
      <p:sp>
        <p:nvSpPr>
          <p:cNvPr id="5427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5326095-EB6D-4F15-BE1A-AF32EE9A15DE}" type="slidenum">
              <a:rPr lang="en-US" smtClean="0">
                <a:latin typeface="Arial" charset="0"/>
              </a:rPr>
              <a:pPr/>
              <a:t>23</a:t>
            </a:fld>
            <a:endParaRPr lang="en-US" smtClean="0">
              <a:latin typeface="Arial" charset="0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1340768"/>
            <a:ext cx="4429125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356992"/>
            <a:ext cx="34766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L:\Raptor\Aftersales dept\Presentationer\Bilder\single_tan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788" y="1125538"/>
            <a:ext cx="2566987" cy="25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PRO Specifications</a:t>
            </a:r>
            <a:endParaRPr lang="en-GB" dirty="0"/>
          </a:p>
        </p:txBody>
      </p:sp>
      <p:sp>
        <p:nvSpPr>
          <p:cNvPr id="22532" name="Content Placeholder 8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5800725" cy="4546600"/>
          </a:xfrm>
        </p:spPr>
        <p:txBody>
          <a:bodyPr/>
          <a:lstStyle/>
          <a:p>
            <a:pPr eaLnBrk="1" hangingPunct="1"/>
            <a:r>
              <a:rPr lang="en-GB" sz="2400" dirty="0" smtClean="0"/>
              <a:t>Instrument accuracy</a:t>
            </a:r>
          </a:p>
          <a:p>
            <a:pPr lvl="1" eaLnBrk="1" hangingPunct="1">
              <a:buFontTx/>
              <a:buNone/>
            </a:pPr>
            <a:r>
              <a:rPr lang="en-GB" sz="2000" dirty="0" smtClean="0"/>
              <a:t>±3 mm (0.1 in.)</a:t>
            </a:r>
          </a:p>
          <a:p>
            <a:pPr eaLnBrk="1" hangingPunct="1"/>
            <a:r>
              <a:rPr lang="en-GB" sz="2400" dirty="0" smtClean="0"/>
              <a:t>Temperature stability in temp range</a:t>
            </a:r>
            <a:br>
              <a:rPr lang="en-GB" sz="2400" dirty="0" smtClean="0"/>
            </a:br>
            <a:r>
              <a:rPr lang="en-GB" sz="2000" dirty="0" smtClean="0"/>
              <a:t> ± 500 </a:t>
            </a:r>
            <a:r>
              <a:rPr lang="en-GB" sz="2000" dirty="0" err="1" smtClean="0"/>
              <a:t>ppm</a:t>
            </a:r>
            <a:r>
              <a:rPr lang="en-GB" sz="2000" dirty="0" smtClean="0"/>
              <a:t> of measured distance within </a:t>
            </a:r>
            <a:br>
              <a:rPr lang="en-GB" sz="2000" dirty="0" smtClean="0"/>
            </a:br>
            <a:r>
              <a:rPr lang="en-GB" sz="2000" dirty="0" smtClean="0"/>
              <a:t>-40 to +70 °C (-40 to +158 °F)</a:t>
            </a:r>
            <a:endParaRPr lang="en-GB" sz="2400" dirty="0" smtClean="0"/>
          </a:p>
          <a:p>
            <a:pPr lvl="1" eaLnBrk="1" hangingPunct="1">
              <a:buNone/>
            </a:pPr>
            <a:endParaRPr lang="en-GB" sz="2000" dirty="0" smtClean="0"/>
          </a:p>
          <a:p>
            <a:pPr lvl="1" eaLnBrk="1" hangingPunct="1"/>
            <a:endParaRPr lang="en-GB" sz="2000" dirty="0" smtClean="0"/>
          </a:p>
        </p:txBody>
      </p:sp>
      <p:sp>
        <p:nvSpPr>
          <p:cNvPr id="2253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52396A8-B7DE-4858-8B0E-0EE6D0FCB988}" type="slidenum">
              <a:rPr lang="en-GB" smtClean="0"/>
              <a:pPr/>
              <a:t>3</a:t>
            </a:fld>
            <a:endParaRPr lang="en-GB" smtClean="0"/>
          </a:p>
        </p:txBody>
      </p:sp>
      <p:sp>
        <p:nvSpPr>
          <p:cNvPr id="22534" name="Oval 10"/>
          <p:cNvSpPr>
            <a:spLocks noChangeArrowheads="1"/>
          </p:cNvSpPr>
          <p:nvPr/>
        </p:nvSpPr>
        <p:spPr bwMode="auto">
          <a:xfrm>
            <a:off x="7667625" y="1268413"/>
            <a:ext cx="357188" cy="357187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pic>
        <p:nvPicPr>
          <p:cNvPr id="10" name="Picture 4" descr="pro_itg_para__5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3284984"/>
            <a:ext cx="2513013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406400"/>
            <a:ext cx="7594600" cy="702884"/>
          </a:xfrm>
        </p:spPr>
        <p:txBody>
          <a:bodyPr/>
          <a:lstStyle/>
          <a:p>
            <a:r>
              <a:rPr lang="sv-SE" dirty="0" smtClean="0"/>
              <a:t>PRO Inputs and Outputs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681788"/>
            <a:ext cx="217488" cy="69363"/>
          </a:xfrm>
        </p:spPr>
        <p:txBody>
          <a:bodyPr/>
          <a:lstStyle/>
          <a:p>
            <a:pPr>
              <a:defRPr/>
            </a:pPr>
            <a:fld id="{14FDB8D6-AAD1-42F0-B947-9E6F244F733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35" descr="pro_itg_par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375" y="1557288"/>
            <a:ext cx="1997075" cy="2586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7"/>
          <p:cNvSpPr txBox="1">
            <a:spLocks noChangeArrowheads="1"/>
          </p:cNvSpPr>
          <p:nvPr/>
        </p:nvSpPr>
        <p:spPr bwMode="auto">
          <a:xfrm>
            <a:off x="107950" y="1125487"/>
            <a:ext cx="4351338" cy="573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sv-S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r>
              <a:rPr kumimoji="0" lang="sv-SE" sz="3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Input	</a:t>
            </a:r>
            <a:endParaRPr kumimoji="0" lang="sv-SE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8"/>
          <p:cNvSpPr txBox="1">
            <a:spLocks noChangeArrowheads="1"/>
          </p:cNvSpPr>
          <p:nvPr/>
        </p:nvSpPr>
        <p:spPr bwMode="auto">
          <a:xfrm>
            <a:off x="4611688" y="1125488"/>
            <a:ext cx="4352925" cy="619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sv-SE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r>
              <a:rPr kumimoji="0" lang="sv-SE" sz="3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Output</a:t>
            </a:r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5076825" y="1844625"/>
            <a:ext cx="3373438" cy="536411"/>
            <a:chOff x="3198" y="935"/>
            <a:chExt cx="2125" cy="348"/>
          </a:xfrm>
        </p:grpSpPr>
        <p:sp>
          <p:nvSpPr>
            <p:cNvPr id="10" name="Line 25"/>
            <p:cNvSpPr>
              <a:spLocks noChangeShapeType="1"/>
            </p:cNvSpPr>
            <p:nvPr/>
          </p:nvSpPr>
          <p:spPr bwMode="auto">
            <a:xfrm flipV="1">
              <a:off x="3198" y="1162"/>
              <a:ext cx="1134" cy="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sv-SE"/>
            </a:p>
          </p:txBody>
        </p:sp>
        <p:pic>
          <p:nvPicPr>
            <p:cNvPr id="11" name="Picture 26" descr="RDU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32" y="935"/>
              <a:ext cx="276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 Box 27"/>
            <p:cNvSpPr txBox="1">
              <a:spLocks noChangeArrowheads="1"/>
            </p:cNvSpPr>
            <p:nvPr/>
          </p:nvSpPr>
          <p:spPr bwMode="auto">
            <a:xfrm>
              <a:off x="4649" y="1026"/>
              <a:ext cx="67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sv-SE" sz="1600" b="1">
                  <a:latin typeface="Tahoma" pitchFamily="34" charset="0"/>
                </a:rPr>
                <a:t>DU 2210</a:t>
              </a:r>
            </a:p>
          </p:txBody>
        </p:sp>
      </p:grpSp>
      <p:sp>
        <p:nvSpPr>
          <p:cNvPr id="13" name="Text Box 32"/>
          <p:cNvSpPr txBox="1">
            <a:spLocks noChangeArrowheads="1"/>
          </p:cNvSpPr>
          <p:nvPr/>
        </p:nvSpPr>
        <p:spPr bwMode="auto">
          <a:xfrm>
            <a:off x="6011863" y="5180682"/>
            <a:ext cx="21859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sv-SE" sz="1600" b="1" dirty="0">
                <a:latin typeface="Tahoma" pitchFamily="34" charset="0"/>
              </a:rPr>
              <a:t>Secondary 4-20 mA</a:t>
            </a:r>
          </a:p>
        </p:txBody>
      </p: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5076826" y="2636812"/>
            <a:ext cx="3165476" cy="2478591"/>
            <a:chOff x="3198" y="966"/>
            <a:chExt cx="1994" cy="1608"/>
          </a:xfrm>
        </p:grpSpPr>
        <p:sp>
          <p:nvSpPr>
            <p:cNvPr id="15" name="Text Box 30"/>
            <p:cNvSpPr txBox="1">
              <a:spLocks noChangeArrowheads="1"/>
            </p:cNvSpPr>
            <p:nvPr/>
          </p:nvSpPr>
          <p:spPr bwMode="auto">
            <a:xfrm>
              <a:off x="3787" y="1740"/>
              <a:ext cx="1405" cy="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sv-SE" sz="1600" b="1" dirty="0">
                  <a:latin typeface="Tahoma" pitchFamily="34" charset="0"/>
                </a:rPr>
                <a:t>Communication bus</a:t>
              </a:r>
            </a:p>
            <a:p>
              <a:pPr algn="l"/>
              <a:r>
                <a:rPr lang="sv-SE" sz="1600" dirty="0">
                  <a:latin typeface="Tahoma" pitchFamily="34" charset="0"/>
                </a:rPr>
                <a:t>Rosemount TRL/2</a:t>
              </a:r>
            </a:p>
            <a:p>
              <a:pPr algn="l"/>
              <a:r>
                <a:rPr lang="sv-SE" sz="1600" dirty="0">
                  <a:latin typeface="Tahoma" pitchFamily="34" charset="0"/>
                </a:rPr>
                <a:t>Foundation Fieldbus</a:t>
              </a:r>
            </a:p>
            <a:p>
              <a:pPr algn="l"/>
              <a:r>
                <a:rPr lang="sv-SE" sz="1600" dirty="0">
                  <a:latin typeface="Tahoma" pitchFamily="34" charset="0"/>
                </a:rPr>
                <a:t>Profibus </a:t>
              </a:r>
              <a:r>
                <a:rPr lang="sv-SE" sz="1600" dirty="0" smtClean="0">
                  <a:latin typeface="Tahoma" pitchFamily="34" charset="0"/>
                </a:rPr>
                <a:t>DP</a:t>
              </a:r>
            </a:p>
            <a:p>
              <a:pPr algn="l"/>
              <a:r>
                <a:rPr lang="sv-SE" sz="1600" dirty="0" smtClean="0">
                  <a:latin typeface="Tahoma" pitchFamily="34" charset="0"/>
                </a:rPr>
                <a:t>RS-485</a:t>
              </a:r>
              <a:endParaRPr lang="sv-SE" sz="1600" dirty="0">
                <a:latin typeface="Tahoma" pitchFamily="34" charset="0"/>
              </a:endParaRPr>
            </a:p>
          </p:txBody>
        </p:sp>
        <p:sp>
          <p:nvSpPr>
            <p:cNvPr id="16" name="Line 34"/>
            <p:cNvSpPr>
              <a:spLocks noChangeShapeType="1"/>
            </p:cNvSpPr>
            <p:nvPr/>
          </p:nvSpPr>
          <p:spPr bwMode="auto">
            <a:xfrm>
              <a:off x="3198" y="966"/>
              <a:ext cx="635" cy="7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wrap="none" anchor="ctr"/>
            <a:lstStyle/>
            <a:p>
              <a:endParaRPr lang="sv-SE"/>
            </a:p>
          </p:txBody>
        </p:sp>
      </p:grpSp>
      <p:grpSp>
        <p:nvGrpSpPr>
          <p:cNvPr id="9" name="Group 38"/>
          <p:cNvGrpSpPr>
            <a:grpSpLocks/>
          </p:cNvGrpSpPr>
          <p:nvPr/>
        </p:nvGrpSpPr>
        <p:grpSpPr bwMode="auto">
          <a:xfrm>
            <a:off x="414338" y="2060525"/>
            <a:ext cx="4157662" cy="3785709"/>
            <a:chOff x="261" y="1071"/>
            <a:chExt cx="2619" cy="2456"/>
          </a:xfrm>
        </p:grpSpPr>
        <p:sp>
          <p:nvSpPr>
            <p:cNvPr id="18" name="Text Box 2"/>
            <p:cNvSpPr txBox="1">
              <a:spLocks noChangeArrowheads="1"/>
            </p:cNvSpPr>
            <p:nvPr/>
          </p:nvSpPr>
          <p:spPr bwMode="auto">
            <a:xfrm>
              <a:off x="1244" y="3067"/>
              <a:ext cx="593" cy="460"/>
            </a:xfrm>
            <a:prstGeom prst="rect">
              <a:avLst/>
            </a:prstGeom>
            <a:noFill/>
            <a:ln w="412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Temp</a:t>
              </a:r>
            </a:p>
            <a:p>
              <a:r>
                <a:rPr lang="en-US" sz="1400"/>
                <a:t>sensors</a:t>
              </a:r>
            </a:p>
            <a:p>
              <a:r>
                <a:rPr lang="en-US" sz="1400"/>
                <a:t>6 spots</a:t>
              </a:r>
            </a:p>
          </p:txBody>
        </p:sp>
        <p:pic>
          <p:nvPicPr>
            <p:cNvPr id="19" name="Picture 9" descr="temperatureSensor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71" y="2251"/>
              <a:ext cx="125" cy="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Line 17"/>
            <p:cNvSpPr>
              <a:spLocks noChangeShapeType="1"/>
            </p:cNvSpPr>
            <p:nvPr/>
          </p:nvSpPr>
          <p:spPr bwMode="auto">
            <a:xfrm flipH="1" flipV="1">
              <a:off x="1519" y="1389"/>
              <a:ext cx="13" cy="8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 flipV="1">
              <a:off x="1519" y="1389"/>
              <a:ext cx="1361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sv-SE"/>
            </a:p>
          </p:txBody>
        </p:sp>
        <p:pic>
          <p:nvPicPr>
            <p:cNvPr id="22" name="Picture 36" descr="RDU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429" y="1117"/>
              <a:ext cx="360" cy="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Text Box 37"/>
            <p:cNvSpPr txBox="1">
              <a:spLocks noChangeArrowheads="1"/>
            </p:cNvSpPr>
            <p:nvPr/>
          </p:nvSpPr>
          <p:spPr bwMode="auto">
            <a:xfrm>
              <a:off x="261" y="1071"/>
              <a:ext cx="1168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sv-SE" sz="1600" b="1">
                  <a:latin typeface="Tahoma" pitchFamily="34" charset="0"/>
                </a:rPr>
                <a:t>Temp input card</a:t>
              </a:r>
            </a:p>
            <a:p>
              <a:r>
                <a:rPr lang="sv-SE" sz="1600" b="1">
                  <a:latin typeface="Tahoma" pitchFamily="34" charset="0"/>
                </a:rPr>
                <a:t>in DU 2210</a:t>
              </a:r>
            </a:p>
          </p:txBody>
        </p:sp>
      </p:grpSp>
      <p:sp>
        <p:nvSpPr>
          <p:cNvPr id="25" name="Line 27"/>
          <p:cNvSpPr>
            <a:spLocks noChangeShapeType="1"/>
          </p:cNvSpPr>
          <p:nvPr/>
        </p:nvSpPr>
        <p:spPr bwMode="auto">
          <a:xfrm>
            <a:off x="5076056" y="2492896"/>
            <a:ext cx="2304256" cy="69917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28" name="Picture 11" descr="I:\GSS\KURS\eLearning\Raptor System Overview\Bilder\Slide16\THUM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36296" y="2560191"/>
            <a:ext cx="655875" cy="983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29"/>
          <p:cNvSpPr txBox="1">
            <a:spLocks noChangeArrowheads="1"/>
          </p:cNvSpPr>
          <p:nvPr/>
        </p:nvSpPr>
        <p:spPr bwMode="auto">
          <a:xfrm>
            <a:off x="7884368" y="3064247"/>
            <a:ext cx="1008112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sv-SE" sz="1600" dirty="0" smtClean="0">
                <a:latin typeface="Tahoma" pitchFamily="34" charset="0"/>
              </a:rPr>
              <a:t>THUM</a:t>
            </a:r>
            <a:endParaRPr lang="sv-SE" sz="1600" b="1" dirty="0"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PRO Antennas</a:t>
            </a:r>
            <a:endParaRPr lang="sv-SE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571500" y="1206500"/>
          <a:ext cx="8343899" cy="4454748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2769080"/>
                <a:gridCol w="2769080"/>
                <a:gridCol w="2805739"/>
              </a:tblGrid>
              <a:tr h="2227374">
                <a:tc>
                  <a:txBody>
                    <a:bodyPr/>
                    <a:lstStyle/>
                    <a:p>
                      <a:pPr algn="ctr"/>
                      <a:r>
                        <a:rPr lang="sv-SE" b="1" dirty="0" smtClean="0">
                          <a:solidFill>
                            <a:srgbClr val="000000"/>
                          </a:solidFill>
                        </a:rPr>
                        <a:t>Parabolic Antenna</a:t>
                      </a:r>
                      <a:endParaRPr lang="sv-SE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b="1" dirty="0" smtClean="0">
                          <a:solidFill>
                            <a:srgbClr val="000000"/>
                          </a:solidFill>
                        </a:rPr>
                        <a:t>Cone Antenna</a:t>
                      </a:r>
                    </a:p>
                    <a:p>
                      <a:pPr algn="ctr"/>
                      <a:endParaRPr lang="sv-SE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b="1" dirty="0" smtClean="0">
                          <a:solidFill>
                            <a:srgbClr val="000000"/>
                          </a:solidFill>
                        </a:rPr>
                        <a:t>Still-pipe</a:t>
                      </a:r>
                      <a:r>
                        <a:rPr lang="sv-SE" b="1" baseline="0" dirty="0" smtClean="0">
                          <a:solidFill>
                            <a:srgbClr val="000000"/>
                          </a:solidFill>
                        </a:rPr>
                        <a:t> Array Antenna</a:t>
                      </a:r>
                      <a:endParaRPr lang="sv-SE" b="1" dirty="0" smtClean="0"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endParaRPr lang="sv-SE" dirty="0"/>
                    </a:p>
                  </a:txBody>
                  <a:tcPr/>
                </a:tc>
              </a:tr>
              <a:tr h="2227374">
                <a:tc>
                  <a:txBody>
                    <a:bodyPr/>
                    <a:lstStyle/>
                    <a:p>
                      <a:pPr algn="ctr"/>
                      <a:endParaRPr lang="sv-SE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3ECC51-C828-40F3-80B9-C2047E39681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0" name="Picture 49" descr="PRO Array fix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1547767"/>
            <a:ext cx="1150579" cy="1729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5" descr="PRO Array hing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288" y="1697590"/>
            <a:ext cx="1656184" cy="1515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0" descr="Con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49339" y="1700808"/>
            <a:ext cx="1286757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 descr="03-01 HTA - All antenna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611560" y="3501008"/>
            <a:ext cx="3384054" cy="2159254"/>
          </a:xfrm>
          <a:prstGeom prst="rect">
            <a:avLst/>
          </a:prstGeom>
          <a:noFill/>
        </p:spPr>
      </p:pic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4067944" y="3501008"/>
            <a:ext cx="4824536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Additional Antennas</a:t>
            </a:r>
          </a:p>
          <a:p>
            <a:pPr algn="l">
              <a:buFont typeface="Arial" pitchFamily="34" charset="0"/>
              <a:buChar char="•"/>
            </a:pPr>
            <a:r>
              <a:rPr lang="en-US" sz="1600" dirty="0" smtClean="0">
                <a:latin typeface="Tahoma" pitchFamily="34" charset="0"/>
              </a:rPr>
              <a:t> Teflon Rod – long and short version</a:t>
            </a:r>
          </a:p>
          <a:p>
            <a:pPr algn="l">
              <a:buFont typeface="Arial" pitchFamily="34" charset="0"/>
              <a:buChar char="•"/>
            </a:pPr>
            <a:r>
              <a:rPr lang="en-US" sz="1600" dirty="0" smtClean="0">
                <a:latin typeface="Tahoma" pitchFamily="34" charset="0"/>
              </a:rPr>
              <a:t> Various Cones – 2 to 8 inch. </a:t>
            </a:r>
            <a:r>
              <a:rPr lang="sv-SE" sz="1600" dirty="0" smtClean="0">
                <a:latin typeface="Tahoma" pitchFamily="34" charset="0"/>
              </a:rPr>
              <a:t>Coating and special steel as Titanium, Hastaloy avaliable on request</a:t>
            </a:r>
          </a:p>
          <a:p>
            <a:pPr algn="l">
              <a:buFont typeface="Arial" pitchFamily="34" charset="0"/>
              <a:buChar char="•"/>
            </a:pPr>
            <a:r>
              <a:rPr lang="sv-SE" sz="1600" dirty="0" smtClean="0">
                <a:latin typeface="Tahoma" pitchFamily="34" charset="0"/>
              </a:rPr>
              <a:t> Process Seal – Ceramic or Teflon window, 4 to 6 inch</a:t>
            </a:r>
          </a:p>
          <a:p>
            <a:pPr algn="l">
              <a:buFont typeface="Arial" pitchFamily="34" charset="0"/>
              <a:buChar char="•"/>
            </a:pPr>
            <a:r>
              <a:rPr lang="sv-SE" sz="1600" dirty="0" smtClean="0">
                <a:latin typeface="Tahoma" pitchFamily="34" charset="0"/>
              </a:rPr>
              <a:t> Still-pipe cone</a:t>
            </a:r>
          </a:p>
          <a:p>
            <a:pPr algn="l">
              <a:buFont typeface="Arial" pitchFamily="34" charset="0"/>
              <a:buChar char="•"/>
            </a:pPr>
            <a:endParaRPr lang="en-US" sz="1600" dirty="0">
              <a:latin typeface="Tahoma" pitchFamily="34" charset="0"/>
            </a:endParaRPr>
          </a:p>
        </p:txBody>
      </p:sp>
      <p:pic>
        <p:nvPicPr>
          <p:cNvPr id="19" name="Picture 6" descr="Paran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3568" y="1628800"/>
            <a:ext cx="2525751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09" name="Picture 1" descr="I:\GSS\KURS\Presentationer\Bilder\Pro\pro_itg_con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1268759"/>
            <a:ext cx="2843363" cy="4392489"/>
          </a:xfrm>
          <a:prstGeom prst="rect">
            <a:avLst/>
          </a:prstGeom>
          <a:noFill/>
        </p:spPr>
      </p:pic>
      <p:sp>
        <p:nvSpPr>
          <p:cNvPr id="2867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704D067-9158-48FF-B11D-D9DE3E4BECB7}" type="slidenum">
              <a:rPr lang="en-GB" smtClean="0"/>
              <a:pPr/>
              <a:t>6</a:t>
            </a:fld>
            <a:endParaRPr lang="en-GB" smtClean="0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Cone Antenna</a:t>
            </a:r>
          </a:p>
        </p:txBody>
      </p:sp>
      <p:pic>
        <p:nvPicPr>
          <p:cNvPr id="8" name="Picture 5" descr="Tank_Fixed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lum bright="70000" contrast="-80000"/>
          </a:blip>
          <a:srcRect/>
          <a:stretch>
            <a:fillRect/>
          </a:stretch>
        </p:blipFill>
        <p:spPr>
          <a:xfrm>
            <a:off x="2267744" y="1268760"/>
            <a:ext cx="4239617" cy="5055189"/>
          </a:xfrm>
          <a:noFill/>
        </p:spPr>
      </p:pic>
      <p:sp>
        <p:nvSpPr>
          <p:cNvPr id="28677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71501" y="1206500"/>
            <a:ext cx="4360540" cy="4546600"/>
          </a:xfrm>
        </p:spPr>
        <p:txBody>
          <a:bodyPr/>
          <a:lstStyle/>
          <a:p>
            <a:pPr eaLnBrk="1" hangingPunct="1"/>
            <a:r>
              <a:rPr lang="en-GB" sz="2400" dirty="0" smtClean="0"/>
              <a:t>Designed for fixed roof tanks</a:t>
            </a:r>
          </a:p>
          <a:p>
            <a:r>
              <a:rPr lang="en-US" sz="2400" dirty="0" smtClean="0"/>
              <a:t>Measuring range 0.4 ~ 15 m</a:t>
            </a:r>
          </a:p>
          <a:p>
            <a:pPr lvl="1"/>
            <a:r>
              <a:rPr lang="en-US" sz="2000" dirty="0" smtClean="0"/>
              <a:t>Longer range possible but with reduced accuracy</a:t>
            </a:r>
            <a:endParaRPr lang="en-US" sz="2800" dirty="0" smtClean="0"/>
          </a:p>
          <a:p>
            <a:r>
              <a:rPr lang="en-US" sz="2400" dirty="0" smtClean="0"/>
              <a:t>Pressure up to 55 bar </a:t>
            </a:r>
          </a:p>
          <a:p>
            <a:r>
              <a:rPr lang="en-US" sz="2400" dirty="0" smtClean="0"/>
              <a:t>2, 3, 4, 6, &amp; 8” Antennas</a:t>
            </a:r>
          </a:p>
          <a:p>
            <a:pPr eaLnBrk="1" hangingPunct="1"/>
            <a:endParaRPr lang="en-GB" sz="2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Tank_Float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lum bright="70000" contrast="-80000"/>
          </a:blip>
          <a:srcRect/>
          <a:stretch>
            <a:fillRect/>
          </a:stretch>
        </p:blipFill>
        <p:spPr>
          <a:xfrm>
            <a:off x="2002833" y="1206500"/>
            <a:ext cx="5481233" cy="4546600"/>
          </a:xfrm>
        </p:spPr>
      </p:pic>
      <p:sp>
        <p:nvSpPr>
          <p:cNvPr id="27651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B9ED4C1-67C8-4793-929A-86AFFDBC40A8}" type="slidenum">
              <a:rPr lang="en-GB" smtClean="0"/>
              <a:pPr/>
              <a:t>7</a:t>
            </a:fld>
            <a:endParaRPr lang="en-GB" smtClean="0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Still-pipe Array Antenna</a:t>
            </a:r>
          </a:p>
        </p:txBody>
      </p:sp>
      <p:sp>
        <p:nvSpPr>
          <p:cNvPr id="27653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206500"/>
            <a:ext cx="5152628" cy="4546600"/>
          </a:xfrm>
        </p:spPr>
        <p:txBody>
          <a:bodyPr/>
          <a:lstStyle/>
          <a:p>
            <a:pPr eaLnBrk="1" hangingPunct="1"/>
            <a:r>
              <a:rPr lang="en-GB" sz="2400" dirty="0" smtClean="0"/>
              <a:t>Designed for still-pipe installations</a:t>
            </a:r>
          </a:p>
          <a:p>
            <a:pPr eaLnBrk="1" hangingPunct="1"/>
            <a:r>
              <a:rPr lang="en-GB" sz="2400" dirty="0" smtClean="0"/>
              <a:t>Measuring range</a:t>
            </a:r>
          </a:p>
          <a:p>
            <a:pPr lvl="1" eaLnBrk="1" hangingPunct="1"/>
            <a:r>
              <a:rPr lang="en-GB" sz="1800" dirty="0" smtClean="0"/>
              <a:t>0.8 to 40 m (2.6 to 130 ft) from end antenna</a:t>
            </a:r>
          </a:p>
          <a:p>
            <a:pPr lvl="1" eaLnBrk="1" hangingPunct="1"/>
            <a:r>
              <a:rPr lang="en-GB" sz="1800" dirty="0" smtClean="0"/>
              <a:t>For longer measuring range, consult Rosemount </a:t>
            </a:r>
            <a:r>
              <a:rPr lang="en-GB" sz="1800" dirty="0" err="1" smtClean="0"/>
              <a:t>repr</a:t>
            </a:r>
            <a:r>
              <a:rPr lang="en-GB" sz="1800" dirty="0" smtClean="0"/>
              <a:t>.</a:t>
            </a:r>
          </a:p>
          <a:p>
            <a:pPr eaLnBrk="1" hangingPunct="1"/>
            <a:r>
              <a:rPr lang="en-GB" sz="2400" dirty="0" smtClean="0"/>
              <a:t>Nozzle / antenna</a:t>
            </a:r>
          </a:p>
          <a:p>
            <a:pPr lvl="1" eaLnBrk="1" hangingPunct="1"/>
            <a:r>
              <a:rPr lang="en-GB" sz="1800" dirty="0" smtClean="0"/>
              <a:t>For 5-, 6-, 8-, 10-, and 12-inch still-pipes. For smaller still-pipe, use 1- or 2-inch still-pipe antennas</a:t>
            </a:r>
          </a:p>
        </p:txBody>
      </p:sp>
      <p:pic>
        <p:nvPicPr>
          <p:cNvPr id="9" name="Picture 49" descr="PRO Array fix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6965" y="1160856"/>
            <a:ext cx="1606328" cy="2414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5" descr="PRO Array hinge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127" y="3068960"/>
            <a:ext cx="3149157" cy="28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5" name="Picture 3" descr="I:\GSS\KURS\Presentationer\Bilder\Pro\Pro_ro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81310" y="1196752"/>
            <a:ext cx="3055185" cy="4464496"/>
          </a:xfrm>
          <a:prstGeom prst="rect">
            <a:avLst/>
          </a:prstGeom>
          <a:noFill/>
        </p:spPr>
      </p:pic>
      <p:pic>
        <p:nvPicPr>
          <p:cNvPr id="10" name="Picture 5" descr="Tank_Fixed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lum bright="70000" contrast="-80000"/>
          </a:blip>
          <a:srcRect/>
          <a:stretch>
            <a:fillRect/>
          </a:stretch>
        </p:blipFill>
        <p:spPr>
          <a:xfrm>
            <a:off x="2267744" y="1268760"/>
            <a:ext cx="4239617" cy="5055189"/>
          </a:xfrm>
          <a:noFill/>
        </p:spPr>
      </p:pic>
      <p:sp>
        <p:nvSpPr>
          <p:cNvPr id="3072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40CB1D4-05F0-41DA-B680-B6D86132FA7A}" type="slidenum">
              <a:rPr lang="en-GB" smtClean="0"/>
              <a:pPr/>
              <a:t>8</a:t>
            </a:fld>
            <a:endParaRPr lang="en-GB" smtClean="0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Rod Antenna</a:t>
            </a:r>
          </a:p>
        </p:txBody>
      </p:sp>
      <p:sp>
        <p:nvSpPr>
          <p:cNvPr id="30725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206500"/>
            <a:ext cx="5800700" cy="4546600"/>
          </a:xfrm>
        </p:spPr>
        <p:txBody>
          <a:bodyPr/>
          <a:lstStyle/>
          <a:p>
            <a:pPr eaLnBrk="1" hangingPunct="1"/>
            <a:r>
              <a:rPr lang="en-GB" sz="2400" dirty="0" smtClean="0"/>
              <a:t>Suitable for small nozzles / tanks</a:t>
            </a:r>
          </a:p>
          <a:p>
            <a:pPr eaLnBrk="1" hangingPunct="1"/>
            <a:r>
              <a:rPr lang="en-GB" sz="2400" dirty="0" smtClean="0"/>
              <a:t>Made of stainless steel and PTFE (</a:t>
            </a:r>
            <a:r>
              <a:rPr lang="en-GB" sz="2400" dirty="0" err="1" smtClean="0"/>
              <a:t>teflon</a:t>
            </a:r>
            <a:r>
              <a:rPr lang="en-GB" sz="2400" dirty="0" smtClean="0"/>
              <a:t>)</a:t>
            </a:r>
          </a:p>
          <a:p>
            <a:pPr eaLnBrk="1" hangingPunct="1"/>
            <a:r>
              <a:rPr lang="en-GB" sz="2400" dirty="0" smtClean="0"/>
              <a:t>Available in / with</a:t>
            </a:r>
          </a:p>
          <a:p>
            <a:pPr lvl="1" eaLnBrk="1" hangingPunct="1"/>
            <a:r>
              <a:rPr lang="en-GB" sz="1600" dirty="0" smtClean="0"/>
              <a:t>Two lengths: 400 mm and 550 mm, </a:t>
            </a:r>
            <a:br>
              <a:rPr lang="en-GB" sz="1600" dirty="0" smtClean="0"/>
            </a:br>
            <a:r>
              <a:rPr lang="en-GB" sz="1600" dirty="0" smtClean="0"/>
              <a:t>with 300 mm active part</a:t>
            </a:r>
          </a:p>
          <a:p>
            <a:pPr lvl="1" eaLnBrk="1" hangingPunct="1"/>
            <a:r>
              <a:rPr lang="en-GB" sz="1600" dirty="0" smtClean="0"/>
              <a:t>Flange or threaded tank connection</a:t>
            </a:r>
          </a:p>
          <a:p>
            <a:pPr eaLnBrk="1" hangingPunct="1"/>
            <a:r>
              <a:rPr lang="en-GB" sz="2000" dirty="0" smtClean="0"/>
              <a:t>Withstands high pressure</a:t>
            </a:r>
          </a:p>
          <a:p>
            <a:pPr eaLnBrk="1" hangingPunct="1"/>
            <a:r>
              <a:rPr lang="en-GB" sz="2000" dirty="0" smtClean="0"/>
              <a:t>For 1.5 – 4 in. tank connections</a:t>
            </a:r>
          </a:p>
          <a:p>
            <a:pPr eaLnBrk="1" hangingPunct="1"/>
            <a:r>
              <a:rPr lang="en-GB" sz="2000" dirty="0" smtClean="0"/>
              <a:t>± 5 mm (± 0.2 in. ) instrument accuracy</a:t>
            </a:r>
          </a:p>
          <a:p>
            <a:pPr lvl="1">
              <a:buNone/>
            </a:pPr>
            <a:endParaRPr lang="en-GB" sz="2000" dirty="0" smtClean="0"/>
          </a:p>
          <a:p>
            <a:pPr lvl="1">
              <a:buFontTx/>
              <a:buNone/>
            </a:pPr>
            <a:endParaRPr lang="en-GB" sz="20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5" name="Picture 1" descr="I:\GSS\KURS\Presentationer\Bilder\Pro\pro_seal_ope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4420" y="1340768"/>
            <a:ext cx="2864084" cy="4320480"/>
          </a:xfrm>
          <a:prstGeom prst="rect">
            <a:avLst/>
          </a:prstGeom>
          <a:noFill/>
        </p:spPr>
      </p:pic>
      <p:pic>
        <p:nvPicPr>
          <p:cNvPr id="10" name="Picture 5" descr="Tank_Fixed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lum bright="70000" contrast="-80000"/>
          </a:blip>
          <a:srcRect/>
          <a:stretch>
            <a:fillRect/>
          </a:stretch>
        </p:blipFill>
        <p:spPr>
          <a:xfrm>
            <a:off x="2267744" y="1268760"/>
            <a:ext cx="4239617" cy="5055189"/>
          </a:xfrm>
          <a:noFill/>
        </p:spPr>
      </p:pic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Process Seal Antenna</a:t>
            </a:r>
          </a:p>
        </p:txBody>
      </p:sp>
      <p:sp>
        <p:nvSpPr>
          <p:cNvPr id="31747" name="Rectangle 4"/>
          <p:cNvSpPr>
            <a:spLocks noGrp="1" noChangeArrowheads="1"/>
          </p:cNvSpPr>
          <p:nvPr>
            <p:ph sz="half" idx="1"/>
          </p:nvPr>
        </p:nvSpPr>
        <p:spPr>
          <a:xfrm>
            <a:off x="571500" y="1206500"/>
            <a:ext cx="5656684" cy="4546600"/>
          </a:xfrm>
        </p:spPr>
        <p:txBody>
          <a:bodyPr/>
          <a:lstStyle/>
          <a:p>
            <a:pPr eaLnBrk="1" hangingPunct="1"/>
            <a:r>
              <a:rPr lang="en-GB" sz="2400" dirty="0" smtClean="0"/>
              <a:t>Suitable in hygienic or aggressive tank atmospheres</a:t>
            </a:r>
          </a:p>
          <a:p>
            <a:pPr eaLnBrk="1" hangingPunct="1"/>
            <a:r>
              <a:rPr lang="en-GB" sz="2400" dirty="0" smtClean="0"/>
              <a:t>Cone antenna protected from the tank atmosphere by a ceramic or PTFE sealing</a:t>
            </a:r>
          </a:p>
          <a:p>
            <a:pPr eaLnBrk="1" hangingPunct="1"/>
            <a:r>
              <a:rPr lang="en-GB" sz="2400" dirty="0" smtClean="0"/>
              <a:t>Ceramic seal withstands high pressures and temperatures</a:t>
            </a:r>
          </a:p>
          <a:p>
            <a:pPr eaLnBrk="1" hangingPunct="1"/>
            <a:r>
              <a:rPr lang="en-GB" sz="2400" dirty="0" smtClean="0"/>
              <a:t>4- and 6-in. versions</a:t>
            </a:r>
          </a:p>
          <a:p>
            <a:pPr eaLnBrk="1" hangingPunct="1"/>
            <a:r>
              <a:rPr lang="en-GB" sz="2400" dirty="0" smtClean="0"/>
              <a:t>4-in. version for hazardous applications</a:t>
            </a:r>
          </a:p>
          <a:p>
            <a:pPr eaLnBrk="1" hangingPunct="1"/>
            <a:r>
              <a:rPr lang="en-GB" sz="2400" dirty="0" smtClean="0"/>
              <a:t>± 10 mm (± 0.4 in.) accuracy</a:t>
            </a:r>
          </a:p>
        </p:txBody>
      </p:sp>
      <p:sp>
        <p:nvSpPr>
          <p:cNvPr id="3174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AAF36A-062A-43D8-8360-780401CD19CA}" type="slidenum">
              <a:rPr lang="en-GB" smtClean="0"/>
              <a:pPr/>
              <a:t>9</a:t>
            </a:fld>
            <a:endParaRPr lang="en-GB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ARTICULATE_PROJECT_OPEN" val="0"/>
  <p:tag name="MMPROD_UIDATA" val="&lt;database version=&quot;7.0&quot;&gt;&lt;object type=&quot;1&quot; unique_id=&quot;10001&quot;&gt;&lt;object type=&quot;8&quot; unique_id=&quot;11355&quot;&gt;&lt;/object&gt;&lt;object type=&quot;2&quot; unique_id=&quot;11356&quot;&gt;&lt;object type=&quot;3&quot; unique_id=&quot;11358&quot;&gt;&lt;property id=&quot;20148&quot; value=&quot;5&quot;/&gt;&lt;property id=&quot;20300&quot; value=&quot;Slide 1&quot;/&gt;&lt;property id=&quot;20307&quot; value=&quot;256&quot;/&gt;&lt;/object&gt;&lt;object type=&quot;3&quot; unique_id=&quot;64760&quot;&gt;&lt;property id=&quot;20148&quot; value=&quot;5&quot;/&gt;&lt;property id=&quot;20300&quot; value=&quot;Slide 2 - &amp;quot;TR PRO -series &amp;quot;&quot;/&gt;&lt;property id=&quot;20307&quot; value=&quot;331&quot;/&gt;&lt;/object&gt;&lt;object type=&quot;3&quot; unique_id=&quot;64762&quot;&gt;&lt;property id=&quot;20148&quot; value=&quot;5&quot;/&gt;&lt;property id=&quot;20300&quot; value=&quot;Slide 3 - &amp;quot;PRO Specifications&amp;quot;&quot;/&gt;&lt;property id=&quot;20307&quot; value=&quot;333&quot;/&gt;&lt;/object&gt;&lt;object type=&quot;3&quot; unique_id=&quot;64767&quot;&gt;&lt;property id=&quot;20148&quot; value=&quot;5&quot;/&gt;&lt;property id=&quot;20300&quot; value=&quot;Slide 7 - &amp;quot;Still-pipe Array Antenna&amp;quot;&quot;/&gt;&lt;property id=&quot;20307&quot; value=&quot;337&quot;/&gt;&lt;/object&gt;&lt;object type=&quot;3&quot; unique_id=&quot;64768&quot;&gt;&lt;property id=&quot;20148&quot; value=&quot;5&quot;/&gt;&lt;property id=&quot;20300&quot; value=&quot;Slide 6 - &amp;quot;Cone Antenna&amp;quot;&quot;/&gt;&lt;property id=&quot;20307&quot; value=&quot;338&quot;/&gt;&lt;/object&gt;&lt;object type=&quot;3&quot; unique_id=&quot;64770&quot;&gt;&lt;property id=&quot;20148&quot; value=&quot;5&quot;/&gt;&lt;property id=&quot;20300&quot; value=&quot;Slide 8 - &amp;quot;Rod Antenna&amp;quot;&quot;/&gt;&lt;property id=&quot;20307&quot; value=&quot;340&quot;/&gt;&lt;/object&gt;&lt;object type=&quot;3&quot; unique_id=&quot;64771&quot;&gt;&lt;property id=&quot;20148&quot; value=&quot;5&quot;/&gt;&lt;property id=&quot;20300&quot; value=&quot;Slide 9 - &amp;quot;Process Seal Antenna&amp;quot;&quot;/&gt;&lt;property id=&quot;20307&quot; value=&quot;341&quot;/&gt;&lt;/object&gt;&lt;object type=&quot;3&quot; unique_id=&quot;64788&quot;&gt;&lt;property id=&quot;20148&quot; value=&quot;5&quot;/&gt;&lt;property id=&quot;20300&quot; value=&quot;Slide 19 - &amp;quot;Configuration&amp;amp;#x09;&amp;quot;&quot;/&gt;&lt;property id=&quot;20307&quot; value=&quot;301&quot;/&gt;&lt;/object&gt;&lt;object type=&quot;3&quot; unique_id=&quot;64789&quot;&gt;&lt;property id=&quot;20148&quot; value=&quot;5&quot;/&gt;&lt;property id=&quot;20300&quot; value=&quot;Slide 20 - &amp;quot;Basic Configuration&amp;quot;&quot;/&gt;&lt;property id=&quot;20307&quot; value=&quot;302&quot;/&gt;&lt;/object&gt;&lt;object type=&quot;3&quot; unique_id=&quot;64793&quot;&gt;&lt;property id=&quot;20148&quot; value=&quot;5&quot;/&gt;&lt;property id=&quot;20300&quot; value=&quot;Slide 21 - &amp;quot;Holding &amp;amp; Input Reg&amp;quot;&quot;/&gt;&lt;property id=&quot;20307&quot; value=&quot;305&quot;/&gt;&lt;/object&gt;&lt;object type=&quot;3&quot; unique_id=&quot;64796&quot;&gt;&lt;property id=&quot;20148&quot; value=&quot;5&quot;/&gt;&lt;property id=&quot;20300&quot; value=&quot;Slide 22 - &amp;quot;Diagnostics&amp;quot;&quot;/&gt;&lt;property id=&quot;20307&quot; value=&quot;310&quot;/&gt;&lt;/object&gt;&lt;object type=&quot;3&quot; unique_id=&quot;64805&quot;&gt;&lt;property id=&quot;20148&quot; value=&quot;5&quot;/&gt;&lt;property id=&quot;20300&quot; value=&quot;Slide 23 - &amp;quot;Default Load&amp;quot;&quot;/&gt;&lt;property id=&quot;20307&quot; value=&quot;306&quot;/&gt;&lt;/object&gt;&lt;object type=&quot;3&quot; unique_id=&quot;65443&quot;&gt;&lt;property id=&quot;20148&quot; value=&quot;5&quot;/&gt;&lt;property id=&quot;20300&quot; value=&quot;Slide 5 - &amp;quot;PRO Antennas&amp;quot;&quot;/&gt;&lt;property id=&quot;20307&quot; value=&quot;351&quot;/&gt;&lt;/object&gt;&lt;object type=&quot;3&quot; unique_id=&quot;68642&quot;&gt;&lt;property id=&quot;20148&quot; value=&quot;5&quot;/&gt;&lt;property id=&quot;20300&quot; value=&quot;Slide 4 - &amp;quot;PRO Inputs and Outputs&amp;quot;&quot;/&gt;&lt;property id=&quot;20307&quot; value=&quot;367&quot;/&gt;&lt;/object&gt;&lt;object type=&quot;3&quot; unique_id=&quot;68643&quot;&gt;&lt;property id=&quot;20148&quot; value=&quot;5&quot;/&gt;&lt;property id=&quot;20300&quot; value=&quot;Slide 18 - &amp;quot;Terminal Block&amp;quot;&quot;/&gt;&lt;property id=&quot;20307&quot; value=&quot;366&quot;/&gt;&lt;/object&gt;&lt;object type=&quot;3&quot; unique_id=&quot;69813&quot;&gt;&lt;property id=&quot;20148&quot; value=&quot;5&quot;/&gt;&lt;property id=&quot;20300&quot; value=&quot;Slide 10 - &amp;quot;The electronics&amp;quot;&quot;/&gt;&lt;property id=&quot;20307&quot; value=&quot;368&quot;/&gt;&lt;/object&gt;&lt;object type=&quot;3&quot; unique_id=&quot;69814&quot;&gt;&lt;property id=&quot;20148&quot; value=&quot;5&quot;/&gt;&lt;property id=&quot;20300&quot; value=&quot;Slide 11 - &amp;quot;Features of RTG40B&amp;quot;&quot;/&gt;&lt;property id=&quot;20307&quot; value=&quot;369&quot;/&gt;&lt;/object&gt;&lt;object type=&quot;3&quot; unique_id=&quot;69815&quot;&gt;&lt;property id=&quot;20148&quot; value=&quot;5&quot;/&gt;&lt;property id=&quot;20300&quot; value=&quot;Slide 12 - &amp;quot;THE&amp;quot;&quot;/&gt;&lt;property id=&quot;20307&quot; value=&quot;370&quot;/&gt;&lt;/object&gt;&lt;object type=&quot;3&quot; unique_id=&quot;69816&quot;&gt;&lt;property id=&quot;20148&quot; value=&quot;5&quot;/&gt;&lt;property id=&quot;20300&quot; value=&quot;Slide 13 - &amp;quot;PS 43 &amp;quot;&quot;/&gt;&lt;property id=&quot;20307&quot; value=&quot;371&quot;/&gt;&lt;/object&gt;&lt;object type=&quot;3&quot; unique_id=&quot;69817&quot;&gt;&lt;property id=&quot;20148&quot; value=&quot;5&quot;/&gt;&lt;property id=&quot;20300&quot; value=&quot;Slide 14 - &amp;quot;TGE (main board)&amp;quot;&quot;/&gt;&lt;property id=&quot;20307&quot; value=&quot;372&quot;/&gt;&lt;/object&gt;&lt;object type=&quot;3&quot; unique_id=&quot;69818&quot;&gt;&lt;property id=&quot;20148&quot; value=&quot;5&quot;/&gt;&lt;property id=&quot;20300&quot; value=&quot;Slide 15 - &amp;quot;TA 43&amp;quot;&quot;/&gt;&lt;property id=&quot;20307&quot; value=&quot;373&quot;/&gt;&lt;/object&gt;&lt;object type=&quot;3&quot; unique_id=&quot;69819&quot;&gt;&lt;property id=&quot;20148&quot; value=&quot;5&quot;/&gt;&lt;property id=&quot;20300&quot; value=&quot;Slide 16 - &amp;quot;Display Unit&amp;quot;&quot;/&gt;&lt;property id=&quot;20307&quot; value=&quot;374&quot;/&gt;&lt;/object&gt;&lt;object type=&quot;3&quot; unique_id=&quot;69820&quot;&gt;&lt;property id=&quot;20148&quot; value=&quot;5&quot;/&gt;&lt;property id=&quot;20300&quot; value=&quot;Slide 17 - &amp;quot;2210 DU vs RDU40&amp;quot;&quot;/&gt;&lt;property id=&quot;20307&quot; value=&quot;375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RTG_White">
  <a:themeElements>
    <a:clrScheme name="RTG_White 1">
      <a:dk1>
        <a:srgbClr val="0F245F"/>
      </a:dk1>
      <a:lt1>
        <a:srgbClr val="FFFFFF"/>
      </a:lt1>
      <a:dk2>
        <a:srgbClr val="0F245F"/>
      </a:dk2>
      <a:lt2>
        <a:srgbClr val="969696"/>
      </a:lt2>
      <a:accent1>
        <a:srgbClr val="009900"/>
      </a:accent1>
      <a:accent2>
        <a:srgbClr val="FF0000"/>
      </a:accent2>
      <a:accent3>
        <a:srgbClr val="FFFFFF"/>
      </a:accent3>
      <a:accent4>
        <a:srgbClr val="0B1D50"/>
      </a:accent4>
      <a:accent5>
        <a:srgbClr val="AACAAA"/>
      </a:accent5>
      <a:accent6>
        <a:srgbClr val="E70000"/>
      </a:accent6>
      <a:hlink>
        <a:srgbClr val="0099CC"/>
      </a:hlink>
      <a:folHlink>
        <a:srgbClr val="CC0066"/>
      </a:folHlink>
    </a:clrScheme>
    <a:fontScheme name="RTG_Whi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RTG_White 1">
        <a:dk1>
          <a:srgbClr val="0F245F"/>
        </a:dk1>
        <a:lt1>
          <a:srgbClr val="FFFFFF"/>
        </a:lt1>
        <a:dk2>
          <a:srgbClr val="0F245F"/>
        </a:dk2>
        <a:lt2>
          <a:srgbClr val="969696"/>
        </a:lt2>
        <a:accent1>
          <a:srgbClr val="009900"/>
        </a:accent1>
        <a:accent2>
          <a:srgbClr val="FF0000"/>
        </a:accent2>
        <a:accent3>
          <a:srgbClr val="FFFFFF"/>
        </a:accent3>
        <a:accent4>
          <a:srgbClr val="0B1D50"/>
        </a:accent4>
        <a:accent5>
          <a:srgbClr val="AACAAA"/>
        </a:accent5>
        <a:accent6>
          <a:srgbClr val="E70000"/>
        </a:accent6>
        <a:hlink>
          <a:srgbClr val="0099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10204</TotalTime>
  <Words>677</Words>
  <Application>Microsoft Office PowerPoint</Application>
  <PresentationFormat>On-screen Show (4:3)</PresentationFormat>
  <Paragraphs>196</Paragraphs>
  <Slides>23</Slides>
  <Notes>14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RTG_White</vt:lpstr>
      <vt:lpstr>Photo Editor Photo</vt:lpstr>
      <vt:lpstr>Slide 1</vt:lpstr>
      <vt:lpstr>TR PRO -series </vt:lpstr>
      <vt:lpstr>PRO Specifications</vt:lpstr>
      <vt:lpstr>PRO Inputs and Outputs</vt:lpstr>
      <vt:lpstr>PRO Antennas</vt:lpstr>
      <vt:lpstr>Cone Antenna</vt:lpstr>
      <vt:lpstr>Still-pipe Array Antenna</vt:lpstr>
      <vt:lpstr>Rod Antenna</vt:lpstr>
      <vt:lpstr>Process Seal Antenna</vt:lpstr>
      <vt:lpstr>The electronics</vt:lpstr>
      <vt:lpstr>Features of RTG40B</vt:lpstr>
      <vt:lpstr>THE</vt:lpstr>
      <vt:lpstr>PS 43 </vt:lpstr>
      <vt:lpstr>TGE (main board)</vt:lpstr>
      <vt:lpstr>TA 43</vt:lpstr>
      <vt:lpstr>Display Unit</vt:lpstr>
      <vt:lpstr>2210 DU vs RDU40</vt:lpstr>
      <vt:lpstr>Terminal Block</vt:lpstr>
      <vt:lpstr>Configuration </vt:lpstr>
      <vt:lpstr>Basic Configuration</vt:lpstr>
      <vt:lpstr>Holding &amp; Input Reg</vt:lpstr>
      <vt:lpstr>Diagnostics</vt:lpstr>
      <vt:lpstr>Default Load</vt:lpstr>
    </vt:vector>
  </TitlesOfParts>
  <Company>Saab Marine Electronics AB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Håkan Bertling</dc:creator>
  <cp:lastModifiedBy>hhjortsberg</cp:lastModifiedBy>
  <cp:revision>784</cp:revision>
  <cp:lastPrinted>2002-02-19T16:21:34Z</cp:lastPrinted>
  <dcterms:created xsi:type="dcterms:W3CDTF">2001-11-09T13:37:27Z</dcterms:created>
  <dcterms:modified xsi:type="dcterms:W3CDTF">2012-06-14T09:23:47Z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roved">
    <vt:lpwstr> </vt:lpwstr>
  </property>
  <property fmtid="{D5CDD505-2E9C-101B-9397-08002B2CF9AE}" pid="3" name="IssuedBy">
    <vt:lpwstr> </vt:lpwstr>
  </property>
  <property fmtid="{D5CDD505-2E9C-101B-9397-08002B2CF9AE}" pid="4" name="DeptIssuing">
    <vt:lpwstr> </vt:lpwstr>
  </property>
  <property fmtid="{D5CDD505-2E9C-101B-9397-08002B2CF9AE}" pid="5" name="Issue">
    <vt:lpwstr>1</vt:lpwstr>
  </property>
  <property fmtid="{D5CDD505-2E9C-101B-9397-08002B2CF9AE}" pid="6" name="DocumentType">
    <vt:lpwstr> </vt:lpwstr>
  </property>
  <property fmtid="{D5CDD505-2E9C-101B-9397-08002B2CF9AE}" pid="7" name="InfoClass">
    <vt:lpwstr>I</vt:lpwstr>
  </property>
  <property fmtid="{D5CDD505-2E9C-101B-9397-08002B2CF9AE}" pid="8" name="Date">
    <vt:lpwstr> </vt:lpwstr>
  </property>
  <property fmtid="{D5CDD505-2E9C-101B-9397-08002B2CF9AE}" pid="9" name="Time">
    <vt:lpwstr> </vt:lpwstr>
  </property>
  <property fmtid="{D5CDD505-2E9C-101B-9397-08002B2CF9AE}" pid="10" name="TitleIssuer">
    <vt:lpwstr> </vt:lpwstr>
  </property>
  <property fmtid="{D5CDD505-2E9C-101B-9397-08002B2CF9AE}" pid="11" name="Phone">
    <vt:lpwstr> </vt:lpwstr>
  </property>
  <property fmtid="{D5CDD505-2E9C-101B-9397-08002B2CF9AE}" pid="12" name="Email">
    <vt:lpwstr> </vt:lpwstr>
  </property>
  <property fmtid="{D5CDD505-2E9C-101B-9397-08002B2CF9AE}" pid="13" name="HardCopy">
    <vt:lpwstr> </vt:lpwstr>
  </property>
  <property fmtid="{D5CDD505-2E9C-101B-9397-08002B2CF9AE}" pid="14" name="Keywords">
    <vt:lpwstr> </vt:lpwstr>
  </property>
  <property fmtid="{D5CDD505-2E9C-101B-9397-08002B2CF9AE}" pid="15" name="StoredAt">
    <vt:lpwstr> </vt:lpwstr>
  </property>
  <property fmtid="{D5CDD505-2E9C-101B-9397-08002B2CF9AE}" pid="16" name="RegNo">
    <vt:lpwstr> </vt:lpwstr>
  </property>
</Properties>
</file>